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3" r:id="rId1"/>
  </p:sldMasterIdLst>
  <p:notesMasterIdLst>
    <p:notesMasterId r:id="rId84"/>
  </p:notesMasterIdLst>
  <p:sldIdLst>
    <p:sldId id="256" r:id="rId2"/>
    <p:sldId id="357" r:id="rId3"/>
    <p:sldId id="306" r:id="rId4"/>
    <p:sldId id="373" r:id="rId5"/>
    <p:sldId id="398" r:id="rId6"/>
    <p:sldId id="375" r:id="rId7"/>
    <p:sldId id="376" r:id="rId8"/>
    <p:sldId id="263" r:id="rId9"/>
    <p:sldId id="377" r:id="rId10"/>
    <p:sldId id="269" r:id="rId11"/>
    <p:sldId id="378" r:id="rId12"/>
    <p:sldId id="379" r:id="rId13"/>
    <p:sldId id="380" r:id="rId14"/>
    <p:sldId id="274" r:id="rId15"/>
    <p:sldId id="381" r:id="rId16"/>
    <p:sldId id="276" r:id="rId17"/>
    <p:sldId id="277" r:id="rId18"/>
    <p:sldId id="278" r:id="rId19"/>
    <p:sldId id="382" r:id="rId20"/>
    <p:sldId id="383" r:id="rId21"/>
    <p:sldId id="384" r:id="rId22"/>
    <p:sldId id="281" r:id="rId23"/>
    <p:sldId id="385" r:id="rId24"/>
    <p:sldId id="386" r:id="rId25"/>
    <p:sldId id="387" r:id="rId26"/>
    <p:sldId id="388" r:id="rId27"/>
    <p:sldId id="287" r:id="rId28"/>
    <p:sldId id="355" r:id="rId29"/>
    <p:sldId id="361" r:id="rId30"/>
    <p:sldId id="362" r:id="rId31"/>
    <p:sldId id="294" r:id="rId32"/>
    <p:sldId id="358" r:id="rId33"/>
    <p:sldId id="363" r:id="rId34"/>
    <p:sldId id="359" r:id="rId35"/>
    <p:sldId id="360" r:id="rId36"/>
    <p:sldId id="364" r:id="rId37"/>
    <p:sldId id="365" r:id="rId38"/>
    <p:sldId id="303" r:id="rId39"/>
    <p:sldId id="372" r:id="rId40"/>
    <p:sldId id="356" r:id="rId41"/>
    <p:sldId id="288" r:id="rId42"/>
    <p:sldId id="307" r:id="rId43"/>
    <p:sldId id="308" r:id="rId44"/>
    <p:sldId id="309" r:id="rId45"/>
    <p:sldId id="305" r:id="rId46"/>
    <p:sldId id="314" r:id="rId47"/>
    <p:sldId id="366" r:id="rId48"/>
    <p:sldId id="311" r:id="rId49"/>
    <p:sldId id="312" r:id="rId50"/>
    <p:sldId id="313" r:id="rId51"/>
    <p:sldId id="367" r:id="rId52"/>
    <p:sldId id="317" r:id="rId53"/>
    <p:sldId id="318" r:id="rId54"/>
    <p:sldId id="319" r:id="rId55"/>
    <p:sldId id="368" r:id="rId56"/>
    <p:sldId id="369" r:id="rId57"/>
    <p:sldId id="370" r:id="rId58"/>
    <p:sldId id="371" r:id="rId59"/>
    <p:sldId id="389" r:id="rId60"/>
    <p:sldId id="390" r:id="rId61"/>
    <p:sldId id="333" r:id="rId62"/>
    <p:sldId id="391" r:id="rId63"/>
    <p:sldId id="392" r:id="rId64"/>
    <p:sldId id="393" r:id="rId65"/>
    <p:sldId id="394" r:id="rId66"/>
    <p:sldId id="395" r:id="rId67"/>
    <p:sldId id="348" r:id="rId68"/>
    <p:sldId id="396" r:id="rId69"/>
    <p:sldId id="351" r:id="rId70"/>
    <p:sldId id="352" r:id="rId71"/>
    <p:sldId id="353" r:id="rId72"/>
    <p:sldId id="354" r:id="rId73"/>
    <p:sldId id="397" r:id="rId74"/>
    <p:sldId id="340" r:id="rId75"/>
    <p:sldId id="341" r:id="rId76"/>
    <p:sldId id="342" r:id="rId77"/>
    <p:sldId id="399" r:id="rId78"/>
    <p:sldId id="400" r:id="rId79"/>
    <p:sldId id="401" r:id="rId80"/>
    <p:sldId id="346" r:id="rId81"/>
    <p:sldId id="374" r:id="rId82"/>
    <p:sldId id="40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9F5ED6-9992-CD47-B9F1-DE6DF33F966B}">
          <p14:sldIdLst>
            <p14:sldId id="256"/>
            <p14:sldId id="357"/>
            <p14:sldId id="306"/>
            <p14:sldId id="373"/>
            <p14:sldId id="398"/>
            <p14:sldId id="375"/>
            <p14:sldId id="376"/>
            <p14:sldId id="263"/>
            <p14:sldId id="377"/>
            <p14:sldId id="269"/>
            <p14:sldId id="378"/>
            <p14:sldId id="379"/>
            <p14:sldId id="380"/>
            <p14:sldId id="274"/>
          </p14:sldIdLst>
        </p14:section>
        <p14:section name="Examination of Numerical variable" id="{6EA0DAD6-F8F2-FA4F-B184-F8895FED1FD7}">
          <p14:sldIdLst>
            <p14:sldId id="381"/>
            <p14:sldId id="276"/>
            <p14:sldId id="277"/>
            <p14:sldId id="278"/>
            <p14:sldId id="382"/>
            <p14:sldId id="383"/>
            <p14:sldId id="384"/>
            <p14:sldId id="281"/>
            <p14:sldId id="385"/>
            <p14:sldId id="386"/>
            <p14:sldId id="387"/>
            <p14:sldId id="388"/>
            <p14:sldId id="287"/>
            <p14:sldId id="355"/>
            <p14:sldId id="361"/>
            <p14:sldId id="362"/>
            <p14:sldId id="294"/>
            <p14:sldId id="358"/>
            <p14:sldId id="363"/>
            <p14:sldId id="359"/>
            <p14:sldId id="360"/>
            <p14:sldId id="364"/>
            <p14:sldId id="365"/>
            <p14:sldId id="303"/>
            <p14:sldId id="372"/>
            <p14:sldId id="356"/>
            <p14:sldId id="288"/>
            <p14:sldId id="307"/>
            <p14:sldId id="308"/>
            <p14:sldId id="309"/>
            <p14:sldId id="305"/>
            <p14:sldId id="314"/>
            <p14:sldId id="366"/>
            <p14:sldId id="311"/>
            <p14:sldId id="312"/>
            <p14:sldId id="313"/>
            <p14:sldId id="367"/>
            <p14:sldId id="317"/>
            <p14:sldId id="318"/>
            <p14:sldId id="319"/>
            <p14:sldId id="368"/>
            <p14:sldId id="369"/>
            <p14:sldId id="370"/>
            <p14:sldId id="371"/>
            <p14:sldId id="389"/>
            <p14:sldId id="390"/>
            <p14:sldId id="333"/>
            <p14:sldId id="391"/>
            <p14:sldId id="392"/>
            <p14:sldId id="393"/>
            <p14:sldId id="394"/>
            <p14:sldId id="395"/>
            <p14:sldId id="348"/>
            <p14:sldId id="396"/>
            <p14:sldId id="351"/>
            <p14:sldId id="352"/>
            <p14:sldId id="353"/>
            <p14:sldId id="354"/>
            <p14:sldId id="397"/>
            <p14:sldId id="340"/>
            <p14:sldId id="341"/>
            <p14:sldId id="342"/>
            <p14:sldId id="399"/>
            <p14:sldId id="400"/>
            <p14:sldId id="401"/>
            <p14:sldId id="346"/>
            <p14:sldId id="374"/>
            <p14:sldId id="4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E1B2A-0219-8FBE-B9F6-F858742EBC76}" v="2" dt="2023-03-04T21:37:53.667"/>
    <p1510:client id="{9E6C2522-5F6B-7341-9CE6-4514655410B3}" v="27" dt="2023-03-04T21:45:08.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96" d="100"/>
          <a:sy n="96"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24D9B4AB-5168-42CB-B1DA-01F3A42F46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F25AD43-0B1A-495B-AF7B-5623B5AE1662}">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1.1 About the data set</a:t>
          </a:r>
        </a:p>
      </dgm:t>
    </dgm:pt>
    <dgm:pt modelId="{34C88018-8B19-4379-BB5F-3AE572C7E80A}" type="parTrans" cxnId="{AE244334-50B8-4B02-A810-FA5C3063E45E}">
      <dgm:prSet/>
      <dgm:spPr/>
      <dgm:t>
        <a:bodyPr/>
        <a:lstStyle/>
        <a:p>
          <a:endParaRPr lang="en-US"/>
        </a:p>
      </dgm:t>
    </dgm:pt>
    <dgm:pt modelId="{24C111FF-48C5-4F1D-81AF-7348BA3DC93F}" type="sibTrans" cxnId="{AE244334-50B8-4B02-A810-FA5C3063E45E}">
      <dgm:prSet/>
      <dgm:spPr/>
      <dgm:t>
        <a:bodyPr/>
        <a:lstStyle/>
        <a:p>
          <a:endParaRPr lang="en-US"/>
        </a:p>
      </dgm:t>
    </dgm:pt>
    <dgm:pt modelId="{7F9B17BC-B72F-4A72-BBD9-FDA044097C0F}">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1.2 Attribute information</a:t>
          </a:r>
        </a:p>
      </dgm:t>
    </dgm:pt>
    <dgm:pt modelId="{304A8B40-EB05-41D4-8423-3A2EDE140B65}" type="parTrans" cxnId="{90154E56-A882-4A4D-B503-4045802D7957}">
      <dgm:prSet/>
      <dgm:spPr/>
      <dgm:t>
        <a:bodyPr/>
        <a:lstStyle/>
        <a:p>
          <a:endParaRPr lang="en-US"/>
        </a:p>
      </dgm:t>
    </dgm:pt>
    <dgm:pt modelId="{1899BCF3-E419-49F9-92EC-790F19597F5A}" type="sibTrans" cxnId="{90154E56-A882-4A4D-B503-4045802D7957}">
      <dgm:prSet/>
      <dgm:spPr/>
      <dgm:t>
        <a:bodyPr/>
        <a:lstStyle/>
        <a:p>
          <a:endParaRPr lang="en-US"/>
        </a:p>
      </dgm:t>
    </dgm:pt>
    <dgm:pt modelId="{F3B86F85-90F2-4536-AA2C-A0412F4DF497}">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1.3 Data Set Source</a:t>
          </a:r>
        </a:p>
      </dgm:t>
    </dgm:pt>
    <dgm:pt modelId="{2F5DDBDF-07C7-4C36-A497-CEEDA19EDCE8}" type="parTrans" cxnId="{A5EB054A-05AE-4EE6-9181-827D3F60D609}">
      <dgm:prSet/>
      <dgm:spPr/>
      <dgm:t>
        <a:bodyPr/>
        <a:lstStyle/>
        <a:p>
          <a:endParaRPr lang="en-US"/>
        </a:p>
      </dgm:t>
    </dgm:pt>
    <dgm:pt modelId="{EBBE118D-BF19-4478-8A26-2B305059B06E}" type="sibTrans" cxnId="{A5EB054A-05AE-4EE6-9181-827D3F60D609}">
      <dgm:prSet/>
      <dgm:spPr/>
      <dgm:t>
        <a:bodyPr/>
        <a:lstStyle/>
        <a:p>
          <a:endParaRPr lang="en-US"/>
        </a:p>
      </dgm:t>
    </dgm:pt>
    <dgm:pt modelId="{63E23DE1-D043-42AE-BEAA-E9B68123673F}">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1.4 What the problem is?</a:t>
          </a:r>
        </a:p>
      </dgm:t>
    </dgm:pt>
    <dgm:pt modelId="{B839D64A-A3E5-4603-9A7F-03DFA2A786EC}" type="parTrans" cxnId="{4093F3BC-3F4C-451E-9AAF-A2BC8FC51F2B}">
      <dgm:prSet/>
      <dgm:spPr/>
      <dgm:t>
        <a:bodyPr/>
        <a:lstStyle/>
        <a:p>
          <a:endParaRPr lang="en-US"/>
        </a:p>
      </dgm:t>
    </dgm:pt>
    <dgm:pt modelId="{BCF4F100-20F3-4C42-811C-93CEB657792F}" type="sibTrans" cxnId="{4093F3BC-3F4C-451E-9AAF-A2BC8FC51F2B}">
      <dgm:prSet/>
      <dgm:spPr/>
      <dgm:t>
        <a:bodyPr/>
        <a:lstStyle/>
        <a:p>
          <a:endParaRPr lang="en-US"/>
        </a:p>
      </dgm:t>
    </dgm:pt>
    <dgm:pt modelId="{D713BC0C-7A03-429D-A1F0-79FA2BFE7545}">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1.5 Target Variable</a:t>
          </a:r>
        </a:p>
      </dgm:t>
    </dgm:pt>
    <dgm:pt modelId="{F78CEAE0-8086-4151-ADB9-61CDDCE7F9C8}" type="parTrans" cxnId="{8A201E18-360D-46EB-97C2-B346DE4663D5}">
      <dgm:prSet/>
      <dgm:spPr/>
      <dgm:t>
        <a:bodyPr/>
        <a:lstStyle/>
        <a:p>
          <a:endParaRPr lang="en-US"/>
        </a:p>
      </dgm:t>
    </dgm:pt>
    <dgm:pt modelId="{1F58D59D-1347-4E30-AB65-5CA37FF41374}" type="sibTrans" cxnId="{8A201E18-360D-46EB-97C2-B346DE4663D5}">
      <dgm:prSet/>
      <dgm:spPr/>
      <dgm:t>
        <a:bodyPr/>
        <a:lstStyle/>
        <a:p>
          <a:endParaRPr lang="en-US"/>
        </a:p>
      </dgm:t>
    </dgm:pt>
    <dgm:pt modelId="{B3E2BBD8-78F5-4ED5-9770-CF29E65CE0EE}" type="pres">
      <dgm:prSet presAssocID="{24D9B4AB-5168-42CB-B1DA-01F3A42F4636}" presName="root" presStyleCnt="0">
        <dgm:presLayoutVars>
          <dgm:dir/>
          <dgm:resizeHandles val="exact"/>
        </dgm:presLayoutVars>
      </dgm:prSet>
      <dgm:spPr/>
    </dgm:pt>
    <dgm:pt modelId="{BD78AF41-AF5E-4213-AED1-97C52E6482A4}" type="pres">
      <dgm:prSet presAssocID="{FF25AD43-0B1A-495B-AF7B-5623B5AE1662}" presName="compNode" presStyleCnt="0"/>
      <dgm:spPr/>
    </dgm:pt>
    <dgm:pt modelId="{510A6EE3-0EEC-4D30-93F9-1D59112B13F7}" type="pres">
      <dgm:prSet presAssocID="{FF25AD43-0B1A-495B-AF7B-5623B5AE16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0CA5986-74BC-4315-8CCF-9A23E916F22C}" type="pres">
      <dgm:prSet presAssocID="{FF25AD43-0B1A-495B-AF7B-5623B5AE1662}" presName="spaceRect" presStyleCnt="0"/>
      <dgm:spPr/>
    </dgm:pt>
    <dgm:pt modelId="{FCF4A93F-566C-4003-9379-BC13AC27FC30}" type="pres">
      <dgm:prSet presAssocID="{FF25AD43-0B1A-495B-AF7B-5623B5AE1662}" presName="textRect" presStyleLbl="revTx" presStyleIdx="0" presStyleCnt="5">
        <dgm:presLayoutVars>
          <dgm:chMax val="1"/>
          <dgm:chPref val="1"/>
        </dgm:presLayoutVars>
      </dgm:prSet>
      <dgm:spPr/>
    </dgm:pt>
    <dgm:pt modelId="{DBD58A40-9642-47B8-B242-C62C2642651B}" type="pres">
      <dgm:prSet presAssocID="{24C111FF-48C5-4F1D-81AF-7348BA3DC93F}" presName="sibTrans" presStyleCnt="0"/>
      <dgm:spPr/>
    </dgm:pt>
    <dgm:pt modelId="{AAE8EF96-F1AC-4250-A488-FDDF499C9861}" type="pres">
      <dgm:prSet presAssocID="{7F9B17BC-B72F-4A72-BBD9-FDA044097C0F}" presName="compNode" presStyleCnt="0"/>
      <dgm:spPr/>
    </dgm:pt>
    <dgm:pt modelId="{9DF329C8-19B9-4967-B664-B3BDF61C1630}" type="pres">
      <dgm:prSet presAssocID="{7F9B17BC-B72F-4A72-BBD9-FDA044097C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CD44B17C-90A8-401C-A82A-63E51F00FBD2}" type="pres">
      <dgm:prSet presAssocID="{7F9B17BC-B72F-4A72-BBD9-FDA044097C0F}" presName="spaceRect" presStyleCnt="0"/>
      <dgm:spPr/>
    </dgm:pt>
    <dgm:pt modelId="{85EC5DE8-1C99-4FDB-A09C-3797EFCE1CDB}" type="pres">
      <dgm:prSet presAssocID="{7F9B17BC-B72F-4A72-BBD9-FDA044097C0F}" presName="textRect" presStyleLbl="revTx" presStyleIdx="1" presStyleCnt="5" custLinFactNeighborX="-810">
        <dgm:presLayoutVars>
          <dgm:chMax val="1"/>
          <dgm:chPref val="1"/>
        </dgm:presLayoutVars>
      </dgm:prSet>
      <dgm:spPr/>
    </dgm:pt>
    <dgm:pt modelId="{03BAAEAE-8A6E-4253-84BA-CAFEFC1E17F2}" type="pres">
      <dgm:prSet presAssocID="{1899BCF3-E419-49F9-92EC-790F19597F5A}" presName="sibTrans" presStyleCnt="0"/>
      <dgm:spPr/>
    </dgm:pt>
    <dgm:pt modelId="{B3165EC8-0B44-4D04-A40E-65334271BF76}" type="pres">
      <dgm:prSet presAssocID="{F3B86F85-90F2-4536-AA2C-A0412F4DF497}" presName="compNode" presStyleCnt="0"/>
      <dgm:spPr/>
    </dgm:pt>
    <dgm:pt modelId="{1332C0B0-CC0A-49FE-8BB7-CA730B379F14}" type="pres">
      <dgm:prSet presAssocID="{F3B86F85-90F2-4536-AA2C-A0412F4DF49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3EFE80FC-39C7-406D-86B3-1B3572A0AB5C}" type="pres">
      <dgm:prSet presAssocID="{F3B86F85-90F2-4536-AA2C-A0412F4DF497}" presName="spaceRect" presStyleCnt="0"/>
      <dgm:spPr/>
    </dgm:pt>
    <dgm:pt modelId="{ECAAB058-291F-43FC-9FAE-34DF4B5C1E9A}" type="pres">
      <dgm:prSet presAssocID="{F3B86F85-90F2-4536-AA2C-A0412F4DF497}" presName="textRect" presStyleLbl="revTx" presStyleIdx="2" presStyleCnt="5">
        <dgm:presLayoutVars>
          <dgm:chMax val="1"/>
          <dgm:chPref val="1"/>
        </dgm:presLayoutVars>
      </dgm:prSet>
      <dgm:spPr/>
    </dgm:pt>
    <dgm:pt modelId="{34251C52-7D6B-414E-ACC1-35E1E6E46853}" type="pres">
      <dgm:prSet presAssocID="{EBBE118D-BF19-4478-8A26-2B305059B06E}" presName="sibTrans" presStyleCnt="0"/>
      <dgm:spPr/>
    </dgm:pt>
    <dgm:pt modelId="{6ABCA4C3-F0AB-4352-88B4-BA8A4F02206B}" type="pres">
      <dgm:prSet presAssocID="{63E23DE1-D043-42AE-BEAA-E9B68123673F}" presName="compNode" presStyleCnt="0"/>
      <dgm:spPr/>
    </dgm:pt>
    <dgm:pt modelId="{1DB70C7E-2110-46CD-85F5-BC6E4B4F03AD}" type="pres">
      <dgm:prSet presAssocID="{63E23DE1-D043-42AE-BEAA-E9B6812367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 mark"/>
        </a:ext>
      </dgm:extLst>
    </dgm:pt>
    <dgm:pt modelId="{FA3291C9-82BE-428D-A022-15C13D987695}" type="pres">
      <dgm:prSet presAssocID="{63E23DE1-D043-42AE-BEAA-E9B68123673F}" presName="spaceRect" presStyleCnt="0"/>
      <dgm:spPr/>
    </dgm:pt>
    <dgm:pt modelId="{2A6F42FB-B886-4670-815C-1A58623C4DED}" type="pres">
      <dgm:prSet presAssocID="{63E23DE1-D043-42AE-BEAA-E9B68123673F}" presName="textRect" presStyleLbl="revTx" presStyleIdx="3" presStyleCnt="5">
        <dgm:presLayoutVars>
          <dgm:chMax val="1"/>
          <dgm:chPref val="1"/>
        </dgm:presLayoutVars>
      </dgm:prSet>
      <dgm:spPr/>
    </dgm:pt>
    <dgm:pt modelId="{10C4BF13-BDB9-4FE9-B763-78521B423CF3}" type="pres">
      <dgm:prSet presAssocID="{BCF4F100-20F3-4C42-811C-93CEB657792F}" presName="sibTrans" presStyleCnt="0"/>
      <dgm:spPr/>
    </dgm:pt>
    <dgm:pt modelId="{35705994-7DE0-4DE1-AC41-267BAEFE977E}" type="pres">
      <dgm:prSet presAssocID="{D713BC0C-7A03-429D-A1F0-79FA2BFE7545}" presName="compNode" presStyleCnt="0"/>
      <dgm:spPr/>
    </dgm:pt>
    <dgm:pt modelId="{26F044B4-07EB-4F38-B8EC-7E77A0761BDF}" type="pres">
      <dgm:prSet presAssocID="{D713BC0C-7A03-429D-A1F0-79FA2BFE75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A6B10C69-3D40-4B8A-B9F0-998C12BC2C90}" type="pres">
      <dgm:prSet presAssocID="{D713BC0C-7A03-429D-A1F0-79FA2BFE7545}" presName="spaceRect" presStyleCnt="0"/>
      <dgm:spPr/>
    </dgm:pt>
    <dgm:pt modelId="{EA88F67D-09C4-4064-A2C6-BF560332A29C}" type="pres">
      <dgm:prSet presAssocID="{D713BC0C-7A03-429D-A1F0-79FA2BFE7545}" presName="textRect" presStyleLbl="revTx" presStyleIdx="4" presStyleCnt="5">
        <dgm:presLayoutVars>
          <dgm:chMax val="1"/>
          <dgm:chPref val="1"/>
        </dgm:presLayoutVars>
      </dgm:prSet>
      <dgm:spPr/>
    </dgm:pt>
  </dgm:ptLst>
  <dgm:cxnLst>
    <dgm:cxn modelId="{D4181503-83CF-43A3-BDB6-70A960B6A635}" type="presOf" srcId="{D713BC0C-7A03-429D-A1F0-79FA2BFE7545}" destId="{EA88F67D-09C4-4064-A2C6-BF560332A29C}" srcOrd="0" destOrd="0" presId="urn:microsoft.com/office/officeart/2018/2/layout/IconLabelList"/>
    <dgm:cxn modelId="{8A201E18-360D-46EB-97C2-B346DE4663D5}" srcId="{24D9B4AB-5168-42CB-B1DA-01F3A42F4636}" destId="{D713BC0C-7A03-429D-A1F0-79FA2BFE7545}" srcOrd="4" destOrd="0" parTransId="{F78CEAE0-8086-4151-ADB9-61CDDCE7F9C8}" sibTransId="{1F58D59D-1347-4E30-AB65-5CA37FF41374}"/>
    <dgm:cxn modelId="{AE244334-50B8-4B02-A810-FA5C3063E45E}" srcId="{24D9B4AB-5168-42CB-B1DA-01F3A42F4636}" destId="{FF25AD43-0B1A-495B-AF7B-5623B5AE1662}" srcOrd="0" destOrd="0" parTransId="{34C88018-8B19-4379-BB5F-3AE572C7E80A}" sibTransId="{24C111FF-48C5-4F1D-81AF-7348BA3DC93F}"/>
    <dgm:cxn modelId="{5135163C-2D96-4A89-9CAE-107F3FE960EC}" type="presOf" srcId="{7F9B17BC-B72F-4A72-BBD9-FDA044097C0F}" destId="{85EC5DE8-1C99-4FDB-A09C-3797EFCE1CDB}" srcOrd="0" destOrd="0" presId="urn:microsoft.com/office/officeart/2018/2/layout/IconLabelList"/>
    <dgm:cxn modelId="{A5EB054A-05AE-4EE6-9181-827D3F60D609}" srcId="{24D9B4AB-5168-42CB-B1DA-01F3A42F4636}" destId="{F3B86F85-90F2-4536-AA2C-A0412F4DF497}" srcOrd="2" destOrd="0" parTransId="{2F5DDBDF-07C7-4C36-A497-CEEDA19EDCE8}" sibTransId="{EBBE118D-BF19-4478-8A26-2B305059B06E}"/>
    <dgm:cxn modelId="{90154E56-A882-4A4D-B503-4045802D7957}" srcId="{24D9B4AB-5168-42CB-B1DA-01F3A42F4636}" destId="{7F9B17BC-B72F-4A72-BBD9-FDA044097C0F}" srcOrd="1" destOrd="0" parTransId="{304A8B40-EB05-41D4-8423-3A2EDE140B65}" sibTransId="{1899BCF3-E419-49F9-92EC-790F19597F5A}"/>
    <dgm:cxn modelId="{4B5EE25B-B19B-452E-820B-DF46D4DB387D}" type="presOf" srcId="{F3B86F85-90F2-4536-AA2C-A0412F4DF497}" destId="{ECAAB058-291F-43FC-9FAE-34DF4B5C1E9A}" srcOrd="0" destOrd="0" presId="urn:microsoft.com/office/officeart/2018/2/layout/IconLabelList"/>
    <dgm:cxn modelId="{C3DEB25F-95D5-40F3-9FDB-D01364A24359}" type="presOf" srcId="{63E23DE1-D043-42AE-BEAA-E9B68123673F}" destId="{2A6F42FB-B886-4670-815C-1A58623C4DED}" srcOrd="0" destOrd="0" presId="urn:microsoft.com/office/officeart/2018/2/layout/IconLabelList"/>
    <dgm:cxn modelId="{E28233A4-C5C3-497D-B1CE-14560EED60C6}" type="presOf" srcId="{24D9B4AB-5168-42CB-B1DA-01F3A42F4636}" destId="{B3E2BBD8-78F5-4ED5-9770-CF29E65CE0EE}" srcOrd="0" destOrd="0" presId="urn:microsoft.com/office/officeart/2018/2/layout/IconLabelList"/>
    <dgm:cxn modelId="{3C73CDAE-7AF5-4829-A03C-8159A86BA43B}" type="presOf" srcId="{FF25AD43-0B1A-495B-AF7B-5623B5AE1662}" destId="{FCF4A93F-566C-4003-9379-BC13AC27FC30}" srcOrd="0" destOrd="0" presId="urn:microsoft.com/office/officeart/2018/2/layout/IconLabelList"/>
    <dgm:cxn modelId="{4093F3BC-3F4C-451E-9AAF-A2BC8FC51F2B}" srcId="{24D9B4AB-5168-42CB-B1DA-01F3A42F4636}" destId="{63E23DE1-D043-42AE-BEAA-E9B68123673F}" srcOrd="3" destOrd="0" parTransId="{B839D64A-A3E5-4603-9A7F-03DFA2A786EC}" sibTransId="{BCF4F100-20F3-4C42-811C-93CEB657792F}"/>
    <dgm:cxn modelId="{ADFCDB9F-1DE3-49CC-9380-D2AA931BE9BF}" type="presParOf" srcId="{B3E2BBD8-78F5-4ED5-9770-CF29E65CE0EE}" destId="{BD78AF41-AF5E-4213-AED1-97C52E6482A4}" srcOrd="0" destOrd="0" presId="urn:microsoft.com/office/officeart/2018/2/layout/IconLabelList"/>
    <dgm:cxn modelId="{3E0BBB25-0558-4109-9753-67C367AEB548}" type="presParOf" srcId="{BD78AF41-AF5E-4213-AED1-97C52E6482A4}" destId="{510A6EE3-0EEC-4D30-93F9-1D59112B13F7}" srcOrd="0" destOrd="0" presId="urn:microsoft.com/office/officeart/2018/2/layout/IconLabelList"/>
    <dgm:cxn modelId="{C7062167-D7C3-4E1B-A4FD-D9B02E73A586}" type="presParOf" srcId="{BD78AF41-AF5E-4213-AED1-97C52E6482A4}" destId="{D0CA5986-74BC-4315-8CCF-9A23E916F22C}" srcOrd="1" destOrd="0" presId="urn:microsoft.com/office/officeart/2018/2/layout/IconLabelList"/>
    <dgm:cxn modelId="{B166D32C-085E-48E4-9600-EE5C191A7F86}" type="presParOf" srcId="{BD78AF41-AF5E-4213-AED1-97C52E6482A4}" destId="{FCF4A93F-566C-4003-9379-BC13AC27FC30}" srcOrd="2" destOrd="0" presId="urn:microsoft.com/office/officeart/2018/2/layout/IconLabelList"/>
    <dgm:cxn modelId="{714A59DA-F23D-4544-985A-6D95867EE804}" type="presParOf" srcId="{B3E2BBD8-78F5-4ED5-9770-CF29E65CE0EE}" destId="{DBD58A40-9642-47B8-B242-C62C2642651B}" srcOrd="1" destOrd="0" presId="urn:microsoft.com/office/officeart/2018/2/layout/IconLabelList"/>
    <dgm:cxn modelId="{83D025DF-710E-4734-8733-02A9E586DB6F}" type="presParOf" srcId="{B3E2BBD8-78F5-4ED5-9770-CF29E65CE0EE}" destId="{AAE8EF96-F1AC-4250-A488-FDDF499C9861}" srcOrd="2" destOrd="0" presId="urn:microsoft.com/office/officeart/2018/2/layout/IconLabelList"/>
    <dgm:cxn modelId="{3B165F27-0BE1-4320-B671-0882B61803B6}" type="presParOf" srcId="{AAE8EF96-F1AC-4250-A488-FDDF499C9861}" destId="{9DF329C8-19B9-4967-B664-B3BDF61C1630}" srcOrd="0" destOrd="0" presId="urn:microsoft.com/office/officeart/2018/2/layout/IconLabelList"/>
    <dgm:cxn modelId="{D27F1087-9CFC-44D9-95EB-3CBBFE55BDD1}" type="presParOf" srcId="{AAE8EF96-F1AC-4250-A488-FDDF499C9861}" destId="{CD44B17C-90A8-401C-A82A-63E51F00FBD2}" srcOrd="1" destOrd="0" presId="urn:microsoft.com/office/officeart/2018/2/layout/IconLabelList"/>
    <dgm:cxn modelId="{DC2CBC49-16DA-4556-8008-A20EE8F39290}" type="presParOf" srcId="{AAE8EF96-F1AC-4250-A488-FDDF499C9861}" destId="{85EC5DE8-1C99-4FDB-A09C-3797EFCE1CDB}" srcOrd="2" destOrd="0" presId="urn:microsoft.com/office/officeart/2018/2/layout/IconLabelList"/>
    <dgm:cxn modelId="{02208D1F-C20D-48E4-AA8A-8AE43B01EA1C}" type="presParOf" srcId="{B3E2BBD8-78F5-4ED5-9770-CF29E65CE0EE}" destId="{03BAAEAE-8A6E-4253-84BA-CAFEFC1E17F2}" srcOrd="3" destOrd="0" presId="urn:microsoft.com/office/officeart/2018/2/layout/IconLabelList"/>
    <dgm:cxn modelId="{28E3BD69-D61D-4880-A78F-B50CDD6C7AD8}" type="presParOf" srcId="{B3E2BBD8-78F5-4ED5-9770-CF29E65CE0EE}" destId="{B3165EC8-0B44-4D04-A40E-65334271BF76}" srcOrd="4" destOrd="0" presId="urn:microsoft.com/office/officeart/2018/2/layout/IconLabelList"/>
    <dgm:cxn modelId="{1911F470-BB5B-466D-81F6-505EC5A4C700}" type="presParOf" srcId="{B3165EC8-0B44-4D04-A40E-65334271BF76}" destId="{1332C0B0-CC0A-49FE-8BB7-CA730B379F14}" srcOrd="0" destOrd="0" presId="urn:microsoft.com/office/officeart/2018/2/layout/IconLabelList"/>
    <dgm:cxn modelId="{A4CBA4EE-1A56-4EDB-923F-E2D6ADCD96D9}" type="presParOf" srcId="{B3165EC8-0B44-4D04-A40E-65334271BF76}" destId="{3EFE80FC-39C7-406D-86B3-1B3572A0AB5C}" srcOrd="1" destOrd="0" presId="urn:microsoft.com/office/officeart/2018/2/layout/IconLabelList"/>
    <dgm:cxn modelId="{CD176C63-C8D8-4D91-A407-4CA4CE36A25A}" type="presParOf" srcId="{B3165EC8-0B44-4D04-A40E-65334271BF76}" destId="{ECAAB058-291F-43FC-9FAE-34DF4B5C1E9A}" srcOrd="2" destOrd="0" presId="urn:microsoft.com/office/officeart/2018/2/layout/IconLabelList"/>
    <dgm:cxn modelId="{00C37A0D-0882-4CAA-8D6B-99DBC64F12B1}" type="presParOf" srcId="{B3E2BBD8-78F5-4ED5-9770-CF29E65CE0EE}" destId="{34251C52-7D6B-414E-ACC1-35E1E6E46853}" srcOrd="5" destOrd="0" presId="urn:microsoft.com/office/officeart/2018/2/layout/IconLabelList"/>
    <dgm:cxn modelId="{F0829950-EC6C-4420-8B6A-40B1AE022883}" type="presParOf" srcId="{B3E2BBD8-78F5-4ED5-9770-CF29E65CE0EE}" destId="{6ABCA4C3-F0AB-4352-88B4-BA8A4F02206B}" srcOrd="6" destOrd="0" presId="urn:microsoft.com/office/officeart/2018/2/layout/IconLabelList"/>
    <dgm:cxn modelId="{EDBA704C-9F8E-444F-B711-CCA693F2CB0F}" type="presParOf" srcId="{6ABCA4C3-F0AB-4352-88B4-BA8A4F02206B}" destId="{1DB70C7E-2110-46CD-85F5-BC6E4B4F03AD}" srcOrd="0" destOrd="0" presId="urn:microsoft.com/office/officeart/2018/2/layout/IconLabelList"/>
    <dgm:cxn modelId="{D605673C-2630-478C-AB9C-A0EF8947DFDE}" type="presParOf" srcId="{6ABCA4C3-F0AB-4352-88B4-BA8A4F02206B}" destId="{FA3291C9-82BE-428D-A022-15C13D987695}" srcOrd="1" destOrd="0" presId="urn:microsoft.com/office/officeart/2018/2/layout/IconLabelList"/>
    <dgm:cxn modelId="{51AB73E4-D451-491D-B993-8484C4283DFE}" type="presParOf" srcId="{6ABCA4C3-F0AB-4352-88B4-BA8A4F02206B}" destId="{2A6F42FB-B886-4670-815C-1A58623C4DED}" srcOrd="2" destOrd="0" presId="urn:microsoft.com/office/officeart/2018/2/layout/IconLabelList"/>
    <dgm:cxn modelId="{B78CE12A-5C41-4DA2-A8C9-192D6B60A9E1}" type="presParOf" srcId="{B3E2BBD8-78F5-4ED5-9770-CF29E65CE0EE}" destId="{10C4BF13-BDB9-4FE9-B763-78521B423CF3}" srcOrd="7" destOrd="0" presId="urn:microsoft.com/office/officeart/2018/2/layout/IconLabelList"/>
    <dgm:cxn modelId="{69DDC7AD-B09A-436D-ADA4-9A71D3D24E57}" type="presParOf" srcId="{B3E2BBD8-78F5-4ED5-9770-CF29E65CE0EE}" destId="{35705994-7DE0-4DE1-AC41-267BAEFE977E}" srcOrd="8" destOrd="0" presId="urn:microsoft.com/office/officeart/2018/2/layout/IconLabelList"/>
    <dgm:cxn modelId="{DA6249E6-FF47-4577-8C79-8114726CC51C}" type="presParOf" srcId="{35705994-7DE0-4DE1-AC41-267BAEFE977E}" destId="{26F044B4-07EB-4F38-B8EC-7E77A0761BDF}" srcOrd="0" destOrd="0" presId="urn:microsoft.com/office/officeart/2018/2/layout/IconLabelList"/>
    <dgm:cxn modelId="{3C40A2A1-5CDF-4537-81F8-6E9628FC649C}" type="presParOf" srcId="{35705994-7DE0-4DE1-AC41-267BAEFE977E}" destId="{A6B10C69-3D40-4B8A-B9F0-998C12BC2C90}" srcOrd="1" destOrd="0" presId="urn:microsoft.com/office/officeart/2018/2/layout/IconLabelList"/>
    <dgm:cxn modelId="{DAF77D68-79A5-4F31-AB2C-731CD358BA48}" type="presParOf" srcId="{35705994-7DE0-4DE1-AC41-267BAEFE977E}" destId="{EA88F67D-09C4-4064-A2C6-BF560332A29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D32CF-C0BC-4F3E-8573-60775A730A09}"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AC1D7C19-6D54-4368-9B6B-57BA26F8BB86}">
      <dgm:prSet/>
      <dgm:spPr/>
      <dgm:t>
        <a:bodyPr/>
        <a:lstStyle/>
        <a:p>
          <a:r>
            <a:rPr lang="en-US"/>
            <a:t>2.1 General Looking of Data</a:t>
          </a:r>
        </a:p>
      </dgm:t>
    </dgm:pt>
    <dgm:pt modelId="{32DB4FD4-EF1C-44FF-9DBA-466D91BFD682}" type="parTrans" cxnId="{F8B8309E-B89F-4E56-87FB-9D8C1904787D}">
      <dgm:prSet/>
      <dgm:spPr/>
      <dgm:t>
        <a:bodyPr/>
        <a:lstStyle/>
        <a:p>
          <a:endParaRPr lang="en-US"/>
        </a:p>
      </dgm:t>
    </dgm:pt>
    <dgm:pt modelId="{80ED30A2-C78E-42C7-BE05-D71314C9348E}" type="sibTrans" cxnId="{F8B8309E-B89F-4E56-87FB-9D8C1904787D}">
      <dgm:prSet/>
      <dgm:spPr/>
      <dgm:t>
        <a:bodyPr/>
        <a:lstStyle/>
        <a:p>
          <a:endParaRPr lang="en-US"/>
        </a:p>
      </dgm:t>
    </dgm:pt>
    <dgm:pt modelId="{B0877AB6-1131-462B-AFB8-67606E76E968}">
      <dgm:prSet/>
      <dgm:spPr/>
      <dgm:t>
        <a:bodyPr/>
        <a:lstStyle/>
        <a:p>
          <a:r>
            <a:rPr lang="en-US"/>
            <a:t>2.2 Examination of Target Variable</a:t>
          </a:r>
        </a:p>
      </dgm:t>
    </dgm:pt>
    <dgm:pt modelId="{7C743EDF-4D65-4F3C-BE19-09CB7A4A85CD}" type="parTrans" cxnId="{0FF83A5E-601E-46F5-B4AA-AC90F395105E}">
      <dgm:prSet/>
      <dgm:spPr/>
      <dgm:t>
        <a:bodyPr/>
        <a:lstStyle/>
        <a:p>
          <a:endParaRPr lang="en-US"/>
        </a:p>
      </dgm:t>
    </dgm:pt>
    <dgm:pt modelId="{29D2DF22-02E8-4569-9015-7333ED253608}" type="sibTrans" cxnId="{0FF83A5E-601E-46F5-B4AA-AC90F395105E}">
      <dgm:prSet/>
      <dgm:spPr/>
      <dgm:t>
        <a:bodyPr/>
        <a:lstStyle/>
        <a:p>
          <a:endParaRPr lang="en-US"/>
        </a:p>
      </dgm:t>
    </dgm:pt>
    <dgm:pt modelId="{A24482A2-2331-4259-AD0A-44639DB0088B}">
      <dgm:prSet/>
      <dgm:spPr/>
      <dgm:t>
        <a:bodyPr/>
        <a:lstStyle/>
        <a:p>
          <a:r>
            <a:rPr lang="en-US"/>
            <a:t>2.3 Examination of Numerical Features</a:t>
          </a:r>
        </a:p>
      </dgm:t>
    </dgm:pt>
    <dgm:pt modelId="{E202CE86-9DB1-467E-B72F-91C5400556FA}" type="parTrans" cxnId="{5D1292D8-8C7E-406C-B50F-97A19FB6BC3D}">
      <dgm:prSet/>
      <dgm:spPr/>
      <dgm:t>
        <a:bodyPr/>
        <a:lstStyle/>
        <a:p>
          <a:endParaRPr lang="en-US"/>
        </a:p>
      </dgm:t>
    </dgm:pt>
    <dgm:pt modelId="{BEC70125-A810-4DA0-8081-41D1103FB3E8}" type="sibTrans" cxnId="{5D1292D8-8C7E-406C-B50F-97A19FB6BC3D}">
      <dgm:prSet/>
      <dgm:spPr/>
      <dgm:t>
        <a:bodyPr/>
        <a:lstStyle/>
        <a:p>
          <a:endParaRPr lang="en-US"/>
        </a:p>
      </dgm:t>
    </dgm:pt>
    <dgm:pt modelId="{1FCD56A4-F376-4052-836E-2A3F7D8D2371}">
      <dgm:prSet/>
      <dgm:spPr/>
      <dgm:t>
        <a:bodyPr/>
        <a:lstStyle/>
        <a:p>
          <a:r>
            <a:rPr lang="en-US"/>
            <a:t>2.4 Examination of Skewness and Kurtosis</a:t>
          </a:r>
        </a:p>
      </dgm:t>
    </dgm:pt>
    <dgm:pt modelId="{20211471-485E-4217-80F4-6EE49BA424B3}" type="parTrans" cxnId="{111A276E-CF6B-4A39-A17E-0356039CB470}">
      <dgm:prSet/>
      <dgm:spPr/>
      <dgm:t>
        <a:bodyPr/>
        <a:lstStyle/>
        <a:p>
          <a:endParaRPr lang="en-US"/>
        </a:p>
      </dgm:t>
    </dgm:pt>
    <dgm:pt modelId="{25AE39E1-3A3A-48F8-B7FC-7DB7596DEFA2}" type="sibTrans" cxnId="{111A276E-CF6B-4A39-A17E-0356039CB470}">
      <dgm:prSet/>
      <dgm:spPr/>
      <dgm:t>
        <a:bodyPr/>
        <a:lstStyle/>
        <a:p>
          <a:endParaRPr lang="en-US"/>
        </a:p>
      </dgm:t>
    </dgm:pt>
    <dgm:pt modelId="{40CE47C1-009F-40C0-9306-9D6489D6DB52}">
      <dgm:prSet/>
      <dgm:spPr/>
      <dgm:t>
        <a:bodyPr/>
        <a:lstStyle/>
        <a:p>
          <a:r>
            <a:rPr lang="en-US"/>
            <a:t>2.5 Examination of Categorial Features</a:t>
          </a:r>
        </a:p>
      </dgm:t>
    </dgm:pt>
    <dgm:pt modelId="{D606B229-9A67-415D-A05F-6BE2B9C3EFBA}" type="parTrans" cxnId="{136E6707-5538-4F74-9F89-0137A563DDCA}">
      <dgm:prSet/>
      <dgm:spPr/>
      <dgm:t>
        <a:bodyPr/>
        <a:lstStyle/>
        <a:p>
          <a:endParaRPr lang="en-US"/>
        </a:p>
      </dgm:t>
    </dgm:pt>
    <dgm:pt modelId="{26851980-B82A-4578-86A4-AC2385BA809C}" type="sibTrans" cxnId="{136E6707-5538-4F74-9F89-0137A563DDCA}">
      <dgm:prSet/>
      <dgm:spPr/>
      <dgm:t>
        <a:bodyPr/>
        <a:lstStyle/>
        <a:p>
          <a:endParaRPr lang="en-US"/>
        </a:p>
      </dgm:t>
    </dgm:pt>
    <dgm:pt modelId="{7E067200-0D53-4E58-B33E-20FC255BD20E}">
      <dgm:prSet/>
      <dgm:spPr/>
      <dgm:t>
        <a:bodyPr/>
        <a:lstStyle/>
        <a:p>
          <a:r>
            <a:rPr lang="en-US"/>
            <a:t>2.6 Dummy variables operation</a:t>
          </a:r>
        </a:p>
      </dgm:t>
    </dgm:pt>
    <dgm:pt modelId="{BFDD7B4E-3949-45B2-A717-F3DC5AEFD266}" type="parTrans" cxnId="{E997D42D-9A5D-48B3-8934-934C67CEB2E5}">
      <dgm:prSet/>
      <dgm:spPr/>
      <dgm:t>
        <a:bodyPr/>
        <a:lstStyle/>
        <a:p>
          <a:endParaRPr lang="en-US"/>
        </a:p>
      </dgm:t>
    </dgm:pt>
    <dgm:pt modelId="{ECDFA136-7948-4D08-83D7-42621429818A}" type="sibTrans" cxnId="{E997D42D-9A5D-48B3-8934-934C67CEB2E5}">
      <dgm:prSet/>
      <dgm:spPr/>
      <dgm:t>
        <a:bodyPr/>
        <a:lstStyle/>
        <a:p>
          <a:endParaRPr lang="en-US"/>
        </a:p>
      </dgm:t>
    </dgm:pt>
    <dgm:pt modelId="{A2358993-E075-44B9-AE1C-49770FBF1438}" type="pres">
      <dgm:prSet presAssocID="{3C8D32CF-C0BC-4F3E-8573-60775A730A09}" presName="root" presStyleCnt="0">
        <dgm:presLayoutVars>
          <dgm:dir/>
          <dgm:resizeHandles val="exact"/>
        </dgm:presLayoutVars>
      </dgm:prSet>
      <dgm:spPr/>
    </dgm:pt>
    <dgm:pt modelId="{90D15AA5-4909-4796-B0AF-71F25B468BD4}" type="pres">
      <dgm:prSet presAssocID="{3C8D32CF-C0BC-4F3E-8573-60775A730A09}" presName="container" presStyleCnt="0">
        <dgm:presLayoutVars>
          <dgm:dir/>
          <dgm:resizeHandles val="exact"/>
        </dgm:presLayoutVars>
      </dgm:prSet>
      <dgm:spPr/>
    </dgm:pt>
    <dgm:pt modelId="{D29F426A-8B87-4ED2-A4D2-6C788701ECA5}" type="pres">
      <dgm:prSet presAssocID="{AC1D7C19-6D54-4368-9B6B-57BA26F8BB86}" presName="compNode" presStyleCnt="0"/>
      <dgm:spPr/>
    </dgm:pt>
    <dgm:pt modelId="{5027CCDA-D94F-4F11-8E57-1013556723F7}" type="pres">
      <dgm:prSet presAssocID="{AC1D7C19-6D54-4368-9B6B-57BA26F8BB86}" presName="iconBgRect" presStyleLbl="bgShp" presStyleIdx="0" presStyleCnt="6"/>
      <dgm:spPr/>
    </dgm:pt>
    <dgm:pt modelId="{1964B004-4EEE-41F3-98E8-D499F50122D2}" type="pres">
      <dgm:prSet presAssocID="{AC1D7C19-6D54-4368-9B6B-57BA26F8BB8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munications"/>
        </a:ext>
      </dgm:extLst>
    </dgm:pt>
    <dgm:pt modelId="{F33507C9-6466-4D63-9886-9BF041902B71}" type="pres">
      <dgm:prSet presAssocID="{AC1D7C19-6D54-4368-9B6B-57BA26F8BB86}" presName="spaceRect" presStyleCnt="0"/>
      <dgm:spPr/>
    </dgm:pt>
    <dgm:pt modelId="{025E90DC-0CA5-47C0-9AF1-7A88E7329D53}" type="pres">
      <dgm:prSet presAssocID="{AC1D7C19-6D54-4368-9B6B-57BA26F8BB86}" presName="textRect" presStyleLbl="revTx" presStyleIdx="0" presStyleCnt="6">
        <dgm:presLayoutVars>
          <dgm:chMax val="1"/>
          <dgm:chPref val="1"/>
        </dgm:presLayoutVars>
      </dgm:prSet>
      <dgm:spPr/>
    </dgm:pt>
    <dgm:pt modelId="{B654D142-F3C3-40A7-91AA-777EACBB21B3}" type="pres">
      <dgm:prSet presAssocID="{80ED30A2-C78E-42C7-BE05-D71314C9348E}" presName="sibTrans" presStyleLbl="sibTrans2D1" presStyleIdx="0" presStyleCnt="0"/>
      <dgm:spPr/>
    </dgm:pt>
    <dgm:pt modelId="{2F0D9507-D95D-4491-85DF-E6D3A483566A}" type="pres">
      <dgm:prSet presAssocID="{B0877AB6-1131-462B-AFB8-67606E76E968}" presName="compNode" presStyleCnt="0"/>
      <dgm:spPr/>
    </dgm:pt>
    <dgm:pt modelId="{5A2BBABF-0C4F-4119-8F78-FC34D23CCDDF}" type="pres">
      <dgm:prSet presAssocID="{B0877AB6-1131-462B-AFB8-67606E76E968}" presName="iconBgRect" presStyleLbl="bgShp" presStyleIdx="1" presStyleCnt="6"/>
      <dgm:spPr/>
    </dgm:pt>
    <dgm:pt modelId="{8A2F4082-D618-43F4-B60D-1807936F6FBC}" type="pres">
      <dgm:prSet presAssocID="{B0877AB6-1131-462B-AFB8-67606E76E96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ariable"/>
        </a:ext>
      </dgm:extLst>
    </dgm:pt>
    <dgm:pt modelId="{B981E527-52CE-4689-9A02-3BA5479FC5EF}" type="pres">
      <dgm:prSet presAssocID="{B0877AB6-1131-462B-AFB8-67606E76E968}" presName="spaceRect" presStyleCnt="0"/>
      <dgm:spPr/>
    </dgm:pt>
    <dgm:pt modelId="{385FDA0D-B575-4710-AB14-7A2A7C044D38}" type="pres">
      <dgm:prSet presAssocID="{B0877AB6-1131-462B-AFB8-67606E76E968}" presName="textRect" presStyleLbl="revTx" presStyleIdx="1" presStyleCnt="6">
        <dgm:presLayoutVars>
          <dgm:chMax val="1"/>
          <dgm:chPref val="1"/>
        </dgm:presLayoutVars>
      </dgm:prSet>
      <dgm:spPr/>
    </dgm:pt>
    <dgm:pt modelId="{26532F0C-A915-4132-A9E8-6C15CD10D8CE}" type="pres">
      <dgm:prSet presAssocID="{29D2DF22-02E8-4569-9015-7333ED253608}" presName="sibTrans" presStyleLbl="sibTrans2D1" presStyleIdx="0" presStyleCnt="0"/>
      <dgm:spPr/>
    </dgm:pt>
    <dgm:pt modelId="{927566C7-0A4E-43DF-A2F4-F7965CE01FE8}" type="pres">
      <dgm:prSet presAssocID="{A24482A2-2331-4259-AD0A-44639DB0088B}" presName="compNode" presStyleCnt="0"/>
      <dgm:spPr/>
    </dgm:pt>
    <dgm:pt modelId="{D0410BD7-7490-4EB8-9F38-F7BF8558EFCD}" type="pres">
      <dgm:prSet presAssocID="{A24482A2-2331-4259-AD0A-44639DB0088B}" presName="iconBgRect" presStyleLbl="bgShp" presStyleIdx="2" presStyleCnt="6"/>
      <dgm:spPr/>
    </dgm:pt>
    <dgm:pt modelId="{74B2FFA0-678C-4226-A14A-8398C73330C5}" type="pres">
      <dgm:prSet presAssocID="{A24482A2-2331-4259-AD0A-44639DB0088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
        </a:ext>
      </dgm:extLst>
    </dgm:pt>
    <dgm:pt modelId="{979FFD8A-196E-4996-98CF-75EEEC48710D}" type="pres">
      <dgm:prSet presAssocID="{A24482A2-2331-4259-AD0A-44639DB0088B}" presName="spaceRect" presStyleCnt="0"/>
      <dgm:spPr/>
    </dgm:pt>
    <dgm:pt modelId="{55092D2A-A8B8-4D86-BED1-D366173D60B9}" type="pres">
      <dgm:prSet presAssocID="{A24482A2-2331-4259-AD0A-44639DB0088B}" presName="textRect" presStyleLbl="revTx" presStyleIdx="2" presStyleCnt="6">
        <dgm:presLayoutVars>
          <dgm:chMax val="1"/>
          <dgm:chPref val="1"/>
        </dgm:presLayoutVars>
      </dgm:prSet>
      <dgm:spPr/>
    </dgm:pt>
    <dgm:pt modelId="{EDFB7962-3C22-4DC9-A5B6-5CAC6F4DBCCB}" type="pres">
      <dgm:prSet presAssocID="{BEC70125-A810-4DA0-8081-41D1103FB3E8}" presName="sibTrans" presStyleLbl="sibTrans2D1" presStyleIdx="0" presStyleCnt="0"/>
      <dgm:spPr/>
    </dgm:pt>
    <dgm:pt modelId="{E12FF8C6-DB1B-477C-AC5F-601C4421325B}" type="pres">
      <dgm:prSet presAssocID="{1FCD56A4-F376-4052-836E-2A3F7D8D2371}" presName="compNode" presStyleCnt="0"/>
      <dgm:spPr/>
    </dgm:pt>
    <dgm:pt modelId="{DF83F3B7-AD6B-420F-AE66-CCF887FFDB02}" type="pres">
      <dgm:prSet presAssocID="{1FCD56A4-F376-4052-836E-2A3F7D8D2371}" presName="iconBgRect" presStyleLbl="bgShp" presStyleIdx="3" presStyleCnt="6"/>
      <dgm:spPr/>
    </dgm:pt>
    <dgm:pt modelId="{6D1C67DF-74C1-402A-B671-465FEF2F736D}" type="pres">
      <dgm:prSet presAssocID="{1FCD56A4-F376-4052-836E-2A3F7D8D23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ctionary Remove"/>
        </a:ext>
      </dgm:extLst>
    </dgm:pt>
    <dgm:pt modelId="{EBB40EF9-9FFB-4E81-BD10-F7F2A21C8485}" type="pres">
      <dgm:prSet presAssocID="{1FCD56A4-F376-4052-836E-2A3F7D8D2371}" presName="spaceRect" presStyleCnt="0"/>
      <dgm:spPr/>
    </dgm:pt>
    <dgm:pt modelId="{AFC16BB6-3692-40AB-9324-2FB7D92CA095}" type="pres">
      <dgm:prSet presAssocID="{1FCD56A4-F376-4052-836E-2A3F7D8D2371}" presName="textRect" presStyleLbl="revTx" presStyleIdx="3" presStyleCnt="6">
        <dgm:presLayoutVars>
          <dgm:chMax val="1"/>
          <dgm:chPref val="1"/>
        </dgm:presLayoutVars>
      </dgm:prSet>
      <dgm:spPr/>
    </dgm:pt>
    <dgm:pt modelId="{21B11C82-279F-4B52-B520-805CA4001804}" type="pres">
      <dgm:prSet presAssocID="{25AE39E1-3A3A-48F8-B7FC-7DB7596DEFA2}" presName="sibTrans" presStyleLbl="sibTrans2D1" presStyleIdx="0" presStyleCnt="0"/>
      <dgm:spPr/>
    </dgm:pt>
    <dgm:pt modelId="{B86A525E-D8C2-420F-8A03-8727E3162056}" type="pres">
      <dgm:prSet presAssocID="{40CE47C1-009F-40C0-9306-9D6489D6DB52}" presName="compNode" presStyleCnt="0"/>
      <dgm:spPr/>
    </dgm:pt>
    <dgm:pt modelId="{9EE25C9F-E8A5-4A26-B6BC-D7E6FC01FF15}" type="pres">
      <dgm:prSet presAssocID="{40CE47C1-009F-40C0-9306-9D6489D6DB52}" presName="iconBgRect" presStyleLbl="bgShp" presStyleIdx="4" presStyleCnt="6"/>
      <dgm:spPr/>
    </dgm:pt>
    <dgm:pt modelId="{8E3108BA-DC4D-4146-8DEB-5C9BE2933701}" type="pres">
      <dgm:prSet presAssocID="{40CE47C1-009F-40C0-9306-9D6489D6DB5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nufacturing"/>
        </a:ext>
      </dgm:extLst>
    </dgm:pt>
    <dgm:pt modelId="{E0A39F75-F657-4994-BF98-23F4DCE51A99}" type="pres">
      <dgm:prSet presAssocID="{40CE47C1-009F-40C0-9306-9D6489D6DB52}" presName="spaceRect" presStyleCnt="0"/>
      <dgm:spPr/>
    </dgm:pt>
    <dgm:pt modelId="{7D02832E-E42B-42B7-9344-EF6038357C28}" type="pres">
      <dgm:prSet presAssocID="{40CE47C1-009F-40C0-9306-9D6489D6DB52}" presName="textRect" presStyleLbl="revTx" presStyleIdx="4" presStyleCnt="6">
        <dgm:presLayoutVars>
          <dgm:chMax val="1"/>
          <dgm:chPref val="1"/>
        </dgm:presLayoutVars>
      </dgm:prSet>
      <dgm:spPr/>
    </dgm:pt>
    <dgm:pt modelId="{C458B8D2-E417-44A3-AC73-398483F5B679}" type="pres">
      <dgm:prSet presAssocID="{26851980-B82A-4578-86A4-AC2385BA809C}" presName="sibTrans" presStyleLbl="sibTrans2D1" presStyleIdx="0" presStyleCnt="0"/>
      <dgm:spPr/>
    </dgm:pt>
    <dgm:pt modelId="{67CD58A4-67EF-44C7-93C2-51A9A9A93B04}" type="pres">
      <dgm:prSet presAssocID="{7E067200-0D53-4E58-B33E-20FC255BD20E}" presName="compNode" presStyleCnt="0"/>
      <dgm:spPr/>
    </dgm:pt>
    <dgm:pt modelId="{30A9D4BD-1566-4026-BBA0-7A79E6BF4314}" type="pres">
      <dgm:prSet presAssocID="{7E067200-0D53-4E58-B33E-20FC255BD20E}" presName="iconBgRect" presStyleLbl="bgShp" presStyleIdx="5" presStyleCnt="6"/>
      <dgm:spPr/>
    </dgm:pt>
    <dgm:pt modelId="{D9290202-8D9F-49E2-AD27-595954E45317}" type="pres">
      <dgm:prSet presAssocID="{7E067200-0D53-4E58-B33E-20FC255BD2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ync"/>
        </a:ext>
      </dgm:extLst>
    </dgm:pt>
    <dgm:pt modelId="{59B4C984-8142-40D2-93CE-89821B1BA9F4}" type="pres">
      <dgm:prSet presAssocID="{7E067200-0D53-4E58-B33E-20FC255BD20E}" presName="spaceRect" presStyleCnt="0"/>
      <dgm:spPr/>
    </dgm:pt>
    <dgm:pt modelId="{D625AA90-8A49-47FB-B1CD-500B338999AE}" type="pres">
      <dgm:prSet presAssocID="{7E067200-0D53-4E58-B33E-20FC255BD20E}" presName="textRect" presStyleLbl="revTx" presStyleIdx="5" presStyleCnt="6">
        <dgm:presLayoutVars>
          <dgm:chMax val="1"/>
          <dgm:chPref val="1"/>
        </dgm:presLayoutVars>
      </dgm:prSet>
      <dgm:spPr/>
    </dgm:pt>
  </dgm:ptLst>
  <dgm:cxnLst>
    <dgm:cxn modelId="{136E6707-5538-4F74-9F89-0137A563DDCA}" srcId="{3C8D32CF-C0BC-4F3E-8573-60775A730A09}" destId="{40CE47C1-009F-40C0-9306-9D6489D6DB52}" srcOrd="4" destOrd="0" parTransId="{D606B229-9A67-415D-A05F-6BE2B9C3EFBA}" sibTransId="{26851980-B82A-4578-86A4-AC2385BA809C}"/>
    <dgm:cxn modelId="{8BBAA819-D642-C240-81DB-9750D7BDB8E8}" type="presOf" srcId="{3C8D32CF-C0BC-4F3E-8573-60775A730A09}" destId="{A2358993-E075-44B9-AE1C-49770FBF1438}" srcOrd="0" destOrd="0" presId="urn:microsoft.com/office/officeart/2018/2/layout/IconCircleList"/>
    <dgm:cxn modelId="{247C481A-C002-E84E-8A45-5CE53E6D5195}" type="presOf" srcId="{40CE47C1-009F-40C0-9306-9D6489D6DB52}" destId="{7D02832E-E42B-42B7-9344-EF6038357C28}" srcOrd="0" destOrd="0" presId="urn:microsoft.com/office/officeart/2018/2/layout/IconCircleList"/>
    <dgm:cxn modelId="{CFEE3223-5B1B-4047-A61D-AD1C4C746074}" type="presOf" srcId="{26851980-B82A-4578-86A4-AC2385BA809C}" destId="{C458B8D2-E417-44A3-AC73-398483F5B679}" srcOrd="0" destOrd="0" presId="urn:microsoft.com/office/officeart/2018/2/layout/IconCircleList"/>
    <dgm:cxn modelId="{9EC4DA24-C00D-CB49-81AD-6241C08F450C}" type="presOf" srcId="{25AE39E1-3A3A-48F8-B7FC-7DB7596DEFA2}" destId="{21B11C82-279F-4B52-B520-805CA4001804}" srcOrd="0" destOrd="0" presId="urn:microsoft.com/office/officeart/2018/2/layout/IconCircleList"/>
    <dgm:cxn modelId="{E997D42D-9A5D-48B3-8934-934C67CEB2E5}" srcId="{3C8D32CF-C0BC-4F3E-8573-60775A730A09}" destId="{7E067200-0D53-4E58-B33E-20FC255BD20E}" srcOrd="5" destOrd="0" parTransId="{BFDD7B4E-3949-45B2-A717-F3DC5AEFD266}" sibTransId="{ECDFA136-7948-4D08-83D7-42621429818A}"/>
    <dgm:cxn modelId="{CB79E857-0BD0-BA4F-BD08-968F8BB7F782}" type="presOf" srcId="{B0877AB6-1131-462B-AFB8-67606E76E968}" destId="{385FDA0D-B575-4710-AB14-7A2A7C044D38}" srcOrd="0" destOrd="0" presId="urn:microsoft.com/office/officeart/2018/2/layout/IconCircleList"/>
    <dgm:cxn modelId="{0FF83A5E-601E-46F5-B4AA-AC90F395105E}" srcId="{3C8D32CF-C0BC-4F3E-8573-60775A730A09}" destId="{B0877AB6-1131-462B-AFB8-67606E76E968}" srcOrd="1" destOrd="0" parTransId="{7C743EDF-4D65-4F3C-BE19-09CB7A4A85CD}" sibTransId="{29D2DF22-02E8-4569-9015-7333ED253608}"/>
    <dgm:cxn modelId="{111A276E-CF6B-4A39-A17E-0356039CB470}" srcId="{3C8D32CF-C0BC-4F3E-8573-60775A730A09}" destId="{1FCD56A4-F376-4052-836E-2A3F7D8D2371}" srcOrd="3" destOrd="0" parTransId="{20211471-485E-4217-80F4-6EE49BA424B3}" sibTransId="{25AE39E1-3A3A-48F8-B7FC-7DB7596DEFA2}"/>
    <dgm:cxn modelId="{D2E67E72-AB50-EA4F-83FA-FA67EC971E09}" type="presOf" srcId="{7E067200-0D53-4E58-B33E-20FC255BD20E}" destId="{D625AA90-8A49-47FB-B1CD-500B338999AE}" srcOrd="0" destOrd="0" presId="urn:microsoft.com/office/officeart/2018/2/layout/IconCircleList"/>
    <dgm:cxn modelId="{FA1A3583-80B6-0E4D-A8E7-92B47BD7FAEC}" type="presOf" srcId="{80ED30A2-C78E-42C7-BE05-D71314C9348E}" destId="{B654D142-F3C3-40A7-91AA-777EACBB21B3}" srcOrd="0" destOrd="0" presId="urn:microsoft.com/office/officeart/2018/2/layout/IconCircleList"/>
    <dgm:cxn modelId="{29B3719B-8F94-6346-8221-D4CAAA744F8E}" type="presOf" srcId="{AC1D7C19-6D54-4368-9B6B-57BA26F8BB86}" destId="{025E90DC-0CA5-47C0-9AF1-7A88E7329D53}" srcOrd="0" destOrd="0" presId="urn:microsoft.com/office/officeart/2018/2/layout/IconCircleList"/>
    <dgm:cxn modelId="{F8B8309E-B89F-4E56-87FB-9D8C1904787D}" srcId="{3C8D32CF-C0BC-4F3E-8573-60775A730A09}" destId="{AC1D7C19-6D54-4368-9B6B-57BA26F8BB86}" srcOrd="0" destOrd="0" parTransId="{32DB4FD4-EF1C-44FF-9DBA-466D91BFD682}" sibTransId="{80ED30A2-C78E-42C7-BE05-D71314C9348E}"/>
    <dgm:cxn modelId="{880D7DC8-4109-BA4F-9AD3-A89D1F98E998}" type="presOf" srcId="{A24482A2-2331-4259-AD0A-44639DB0088B}" destId="{55092D2A-A8B8-4D86-BED1-D366173D60B9}" srcOrd="0" destOrd="0" presId="urn:microsoft.com/office/officeart/2018/2/layout/IconCircleList"/>
    <dgm:cxn modelId="{5D1292D8-8C7E-406C-B50F-97A19FB6BC3D}" srcId="{3C8D32CF-C0BC-4F3E-8573-60775A730A09}" destId="{A24482A2-2331-4259-AD0A-44639DB0088B}" srcOrd="2" destOrd="0" parTransId="{E202CE86-9DB1-467E-B72F-91C5400556FA}" sibTransId="{BEC70125-A810-4DA0-8081-41D1103FB3E8}"/>
    <dgm:cxn modelId="{5DB9DBE3-76CB-9F4D-9A50-AF9CDC95FE41}" type="presOf" srcId="{29D2DF22-02E8-4569-9015-7333ED253608}" destId="{26532F0C-A915-4132-A9E8-6C15CD10D8CE}" srcOrd="0" destOrd="0" presId="urn:microsoft.com/office/officeart/2018/2/layout/IconCircleList"/>
    <dgm:cxn modelId="{E53546E8-D7FB-DF4E-81D8-73F8736320EB}" type="presOf" srcId="{1FCD56A4-F376-4052-836E-2A3F7D8D2371}" destId="{AFC16BB6-3692-40AB-9324-2FB7D92CA095}" srcOrd="0" destOrd="0" presId="urn:microsoft.com/office/officeart/2018/2/layout/IconCircleList"/>
    <dgm:cxn modelId="{7994E2F2-6394-7A41-9E18-089CB01F5A78}" type="presOf" srcId="{BEC70125-A810-4DA0-8081-41D1103FB3E8}" destId="{EDFB7962-3C22-4DC9-A5B6-5CAC6F4DBCCB}" srcOrd="0" destOrd="0" presId="urn:microsoft.com/office/officeart/2018/2/layout/IconCircleList"/>
    <dgm:cxn modelId="{B2A1127C-2E7E-1C4F-8F5A-6321E9F38869}" type="presParOf" srcId="{A2358993-E075-44B9-AE1C-49770FBF1438}" destId="{90D15AA5-4909-4796-B0AF-71F25B468BD4}" srcOrd="0" destOrd="0" presId="urn:microsoft.com/office/officeart/2018/2/layout/IconCircleList"/>
    <dgm:cxn modelId="{658B7172-720B-3E4B-B6C1-0755C917964D}" type="presParOf" srcId="{90D15AA5-4909-4796-B0AF-71F25B468BD4}" destId="{D29F426A-8B87-4ED2-A4D2-6C788701ECA5}" srcOrd="0" destOrd="0" presId="urn:microsoft.com/office/officeart/2018/2/layout/IconCircleList"/>
    <dgm:cxn modelId="{D74D4D02-C221-DD47-9843-669895CF9988}" type="presParOf" srcId="{D29F426A-8B87-4ED2-A4D2-6C788701ECA5}" destId="{5027CCDA-D94F-4F11-8E57-1013556723F7}" srcOrd="0" destOrd="0" presId="urn:microsoft.com/office/officeart/2018/2/layout/IconCircleList"/>
    <dgm:cxn modelId="{C816BF80-E6EA-7B4D-B47E-9253010092E6}" type="presParOf" srcId="{D29F426A-8B87-4ED2-A4D2-6C788701ECA5}" destId="{1964B004-4EEE-41F3-98E8-D499F50122D2}" srcOrd="1" destOrd="0" presId="urn:microsoft.com/office/officeart/2018/2/layout/IconCircleList"/>
    <dgm:cxn modelId="{B75CDCB7-1DBD-7549-BE62-340ECF99E53B}" type="presParOf" srcId="{D29F426A-8B87-4ED2-A4D2-6C788701ECA5}" destId="{F33507C9-6466-4D63-9886-9BF041902B71}" srcOrd="2" destOrd="0" presId="urn:microsoft.com/office/officeart/2018/2/layout/IconCircleList"/>
    <dgm:cxn modelId="{D0352569-BF85-CD4D-92F3-10A9E0B751BF}" type="presParOf" srcId="{D29F426A-8B87-4ED2-A4D2-6C788701ECA5}" destId="{025E90DC-0CA5-47C0-9AF1-7A88E7329D53}" srcOrd="3" destOrd="0" presId="urn:microsoft.com/office/officeart/2018/2/layout/IconCircleList"/>
    <dgm:cxn modelId="{3AB73DCE-DF56-8147-BE78-16A0BB02CFD0}" type="presParOf" srcId="{90D15AA5-4909-4796-B0AF-71F25B468BD4}" destId="{B654D142-F3C3-40A7-91AA-777EACBB21B3}" srcOrd="1" destOrd="0" presId="urn:microsoft.com/office/officeart/2018/2/layout/IconCircleList"/>
    <dgm:cxn modelId="{20797388-9622-E64E-901F-EB5791BF08BE}" type="presParOf" srcId="{90D15AA5-4909-4796-B0AF-71F25B468BD4}" destId="{2F0D9507-D95D-4491-85DF-E6D3A483566A}" srcOrd="2" destOrd="0" presId="urn:microsoft.com/office/officeart/2018/2/layout/IconCircleList"/>
    <dgm:cxn modelId="{7FBDA4B5-AD7A-4245-A2C1-B3D177413FE3}" type="presParOf" srcId="{2F0D9507-D95D-4491-85DF-E6D3A483566A}" destId="{5A2BBABF-0C4F-4119-8F78-FC34D23CCDDF}" srcOrd="0" destOrd="0" presId="urn:microsoft.com/office/officeart/2018/2/layout/IconCircleList"/>
    <dgm:cxn modelId="{991AFED4-1858-2D49-B78F-14E447BD10F7}" type="presParOf" srcId="{2F0D9507-D95D-4491-85DF-E6D3A483566A}" destId="{8A2F4082-D618-43F4-B60D-1807936F6FBC}" srcOrd="1" destOrd="0" presId="urn:microsoft.com/office/officeart/2018/2/layout/IconCircleList"/>
    <dgm:cxn modelId="{11CB3236-717E-1E44-8C5D-5E4AF8ED4205}" type="presParOf" srcId="{2F0D9507-D95D-4491-85DF-E6D3A483566A}" destId="{B981E527-52CE-4689-9A02-3BA5479FC5EF}" srcOrd="2" destOrd="0" presId="urn:microsoft.com/office/officeart/2018/2/layout/IconCircleList"/>
    <dgm:cxn modelId="{DCB3B19F-AA33-8B44-AFF9-CA69A7626C66}" type="presParOf" srcId="{2F0D9507-D95D-4491-85DF-E6D3A483566A}" destId="{385FDA0D-B575-4710-AB14-7A2A7C044D38}" srcOrd="3" destOrd="0" presId="urn:microsoft.com/office/officeart/2018/2/layout/IconCircleList"/>
    <dgm:cxn modelId="{DD70B2F0-DC9F-584A-8BE4-C77143071065}" type="presParOf" srcId="{90D15AA5-4909-4796-B0AF-71F25B468BD4}" destId="{26532F0C-A915-4132-A9E8-6C15CD10D8CE}" srcOrd="3" destOrd="0" presId="urn:microsoft.com/office/officeart/2018/2/layout/IconCircleList"/>
    <dgm:cxn modelId="{16A77C2D-1C34-1C4C-9780-E127B4017DF1}" type="presParOf" srcId="{90D15AA5-4909-4796-B0AF-71F25B468BD4}" destId="{927566C7-0A4E-43DF-A2F4-F7965CE01FE8}" srcOrd="4" destOrd="0" presId="urn:microsoft.com/office/officeart/2018/2/layout/IconCircleList"/>
    <dgm:cxn modelId="{733AD236-FC20-4746-A269-C446CE7456FB}" type="presParOf" srcId="{927566C7-0A4E-43DF-A2F4-F7965CE01FE8}" destId="{D0410BD7-7490-4EB8-9F38-F7BF8558EFCD}" srcOrd="0" destOrd="0" presId="urn:microsoft.com/office/officeart/2018/2/layout/IconCircleList"/>
    <dgm:cxn modelId="{5FBA794D-5079-F64A-925F-E50BBBDC9FE8}" type="presParOf" srcId="{927566C7-0A4E-43DF-A2F4-F7965CE01FE8}" destId="{74B2FFA0-678C-4226-A14A-8398C73330C5}" srcOrd="1" destOrd="0" presId="urn:microsoft.com/office/officeart/2018/2/layout/IconCircleList"/>
    <dgm:cxn modelId="{4EA94D9A-762B-A344-A528-1D8F2D9434CE}" type="presParOf" srcId="{927566C7-0A4E-43DF-A2F4-F7965CE01FE8}" destId="{979FFD8A-196E-4996-98CF-75EEEC48710D}" srcOrd="2" destOrd="0" presId="urn:microsoft.com/office/officeart/2018/2/layout/IconCircleList"/>
    <dgm:cxn modelId="{08C75203-66AC-014D-819C-B961E15F76E1}" type="presParOf" srcId="{927566C7-0A4E-43DF-A2F4-F7965CE01FE8}" destId="{55092D2A-A8B8-4D86-BED1-D366173D60B9}" srcOrd="3" destOrd="0" presId="urn:microsoft.com/office/officeart/2018/2/layout/IconCircleList"/>
    <dgm:cxn modelId="{C796ADAC-E8D6-8D4F-9406-19D99320EE60}" type="presParOf" srcId="{90D15AA5-4909-4796-B0AF-71F25B468BD4}" destId="{EDFB7962-3C22-4DC9-A5B6-5CAC6F4DBCCB}" srcOrd="5" destOrd="0" presId="urn:microsoft.com/office/officeart/2018/2/layout/IconCircleList"/>
    <dgm:cxn modelId="{D4BD1696-D63A-444E-8477-AB5743931553}" type="presParOf" srcId="{90D15AA5-4909-4796-B0AF-71F25B468BD4}" destId="{E12FF8C6-DB1B-477C-AC5F-601C4421325B}" srcOrd="6" destOrd="0" presId="urn:microsoft.com/office/officeart/2018/2/layout/IconCircleList"/>
    <dgm:cxn modelId="{0548EAC7-AAA9-AC4B-A75F-BEF3D338229B}" type="presParOf" srcId="{E12FF8C6-DB1B-477C-AC5F-601C4421325B}" destId="{DF83F3B7-AD6B-420F-AE66-CCF887FFDB02}" srcOrd="0" destOrd="0" presId="urn:microsoft.com/office/officeart/2018/2/layout/IconCircleList"/>
    <dgm:cxn modelId="{ED61A353-16AF-1347-9DBC-0B2AFDFAE59F}" type="presParOf" srcId="{E12FF8C6-DB1B-477C-AC5F-601C4421325B}" destId="{6D1C67DF-74C1-402A-B671-465FEF2F736D}" srcOrd="1" destOrd="0" presId="urn:microsoft.com/office/officeart/2018/2/layout/IconCircleList"/>
    <dgm:cxn modelId="{F2C9431C-6391-B446-8205-8004C1EB421A}" type="presParOf" srcId="{E12FF8C6-DB1B-477C-AC5F-601C4421325B}" destId="{EBB40EF9-9FFB-4E81-BD10-F7F2A21C8485}" srcOrd="2" destOrd="0" presId="urn:microsoft.com/office/officeart/2018/2/layout/IconCircleList"/>
    <dgm:cxn modelId="{C93760DC-FC09-254E-8D1F-D9CDC8027739}" type="presParOf" srcId="{E12FF8C6-DB1B-477C-AC5F-601C4421325B}" destId="{AFC16BB6-3692-40AB-9324-2FB7D92CA095}" srcOrd="3" destOrd="0" presId="urn:microsoft.com/office/officeart/2018/2/layout/IconCircleList"/>
    <dgm:cxn modelId="{AA4D1C24-CC63-F548-ACA9-C4453218DCF6}" type="presParOf" srcId="{90D15AA5-4909-4796-B0AF-71F25B468BD4}" destId="{21B11C82-279F-4B52-B520-805CA4001804}" srcOrd="7" destOrd="0" presId="urn:microsoft.com/office/officeart/2018/2/layout/IconCircleList"/>
    <dgm:cxn modelId="{D8EE480F-D11A-8647-A37E-BC66241B2003}" type="presParOf" srcId="{90D15AA5-4909-4796-B0AF-71F25B468BD4}" destId="{B86A525E-D8C2-420F-8A03-8727E3162056}" srcOrd="8" destOrd="0" presId="urn:microsoft.com/office/officeart/2018/2/layout/IconCircleList"/>
    <dgm:cxn modelId="{967A97D6-44A7-F649-B944-136B0532093D}" type="presParOf" srcId="{B86A525E-D8C2-420F-8A03-8727E3162056}" destId="{9EE25C9F-E8A5-4A26-B6BC-D7E6FC01FF15}" srcOrd="0" destOrd="0" presId="urn:microsoft.com/office/officeart/2018/2/layout/IconCircleList"/>
    <dgm:cxn modelId="{68C5C9AC-6EB2-BB4C-B60C-9F0596AB7327}" type="presParOf" srcId="{B86A525E-D8C2-420F-8A03-8727E3162056}" destId="{8E3108BA-DC4D-4146-8DEB-5C9BE2933701}" srcOrd="1" destOrd="0" presId="urn:microsoft.com/office/officeart/2018/2/layout/IconCircleList"/>
    <dgm:cxn modelId="{1AF11E7B-E3B5-1A4A-A2AB-6A7CC1DE7332}" type="presParOf" srcId="{B86A525E-D8C2-420F-8A03-8727E3162056}" destId="{E0A39F75-F657-4994-BF98-23F4DCE51A99}" srcOrd="2" destOrd="0" presId="urn:microsoft.com/office/officeart/2018/2/layout/IconCircleList"/>
    <dgm:cxn modelId="{6A2EB884-2E06-5045-BF3D-CBF071680B94}" type="presParOf" srcId="{B86A525E-D8C2-420F-8A03-8727E3162056}" destId="{7D02832E-E42B-42B7-9344-EF6038357C28}" srcOrd="3" destOrd="0" presId="urn:microsoft.com/office/officeart/2018/2/layout/IconCircleList"/>
    <dgm:cxn modelId="{9433FEFF-D2D9-AE4B-9B13-D0DD01159251}" type="presParOf" srcId="{90D15AA5-4909-4796-B0AF-71F25B468BD4}" destId="{C458B8D2-E417-44A3-AC73-398483F5B679}" srcOrd="9" destOrd="0" presId="urn:microsoft.com/office/officeart/2018/2/layout/IconCircleList"/>
    <dgm:cxn modelId="{10DEC45C-2E3F-7849-97AE-F3D5E29ACD38}" type="presParOf" srcId="{90D15AA5-4909-4796-B0AF-71F25B468BD4}" destId="{67CD58A4-67EF-44C7-93C2-51A9A9A93B04}" srcOrd="10" destOrd="0" presId="urn:microsoft.com/office/officeart/2018/2/layout/IconCircleList"/>
    <dgm:cxn modelId="{7F0C1A55-C519-6F40-A470-B3A960685172}" type="presParOf" srcId="{67CD58A4-67EF-44C7-93C2-51A9A9A93B04}" destId="{30A9D4BD-1566-4026-BBA0-7A79E6BF4314}" srcOrd="0" destOrd="0" presId="urn:microsoft.com/office/officeart/2018/2/layout/IconCircleList"/>
    <dgm:cxn modelId="{C976D7FE-6661-D44A-858E-DEF2DCC82B13}" type="presParOf" srcId="{67CD58A4-67EF-44C7-93C2-51A9A9A93B04}" destId="{D9290202-8D9F-49E2-AD27-595954E45317}" srcOrd="1" destOrd="0" presId="urn:microsoft.com/office/officeart/2018/2/layout/IconCircleList"/>
    <dgm:cxn modelId="{3AD8A5AA-E5D5-4846-B82D-B3DA45142C15}" type="presParOf" srcId="{67CD58A4-67EF-44C7-93C2-51A9A9A93B04}" destId="{59B4C984-8142-40D2-93CE-89821B1BA9F4}" srcOrd="2" destOrd="0" presId="urn:microsoft.com/office/officeart/2018/2/layout/IconCircleList"/>
    <dgm:cxn modelId="{7BF4C497-9297-4740-A45B-D1D776DA197D}" type="presParOf" srcId="{67CD58A4-67EF-44C7-93C2-51A9A9A93B04}" destId="{D625AA90-8A49-47FB-B1CD-500B338999A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A6EE3-0EEC-4D30-93F9-1D59112B13F7}">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4A93F-566C-4003-9379-BC13AC27FC30}">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1.1 About the data set</a:t>
          </a:r>
        </a:p>
      </dsp:txBody>
      <dsp:txXfrm>
        <a:off x="127800" y="2355670"/>
        <a:ext cx="1800000" cy="720000"/>
      </dsp:txXfrm>
    </dsp:sp>
    <dsp:sp modelId="{9DF329C8-19B9-4967-B664-B3BDF61C1630}">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EC5DE8-1C99-4FDB-A09C-3797EFCE1CDB}">
      <dsp:nvSpPr>
        <dsp:cNvPr id="0" name=""/>
        <dsp:cNvSpPr/>
      </dsp:nvSpPr>
      <dsp:spPr>
        <a:xfrm>
          <a:off x="222822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1.2 Attribute information</a:t>
          </a:r>
        </a:p>
      </dsp:txBody>
      <dsp:txXfrm>
        <a:off x="2228220" y="2355670"/>
        <a:ext cx="1800000" cy="720000"/>
      </dsp:txXfrm>
    </dsp:sp>
    <dsp:sp modelId="{1332C0B0-CC0A-49FE-8BB7-CA730B379F14}">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AB058-291F-43FC-9FAE-34DF4B5C1E9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1.3 Data Set Source</a:t>
          </a:r>
        </a:p>
      </dsp:txBody>
      <dsp:txXfrm>
        <a:off x="4357800" y="2355670"/>
        <a:ext cx="1800000" cy="720000"/>
      </dsp:txXfrm>
    </dsp:sp>
    <dsp:sp modelId="{1DB70C7E-2110-46CD-85F5-BC6E4B4F03A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F42FB-B886-4670-815C-1A58623C4DED}">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1.4 What the problem is?</a:t>
          </a:r>
        </a:p>
      </dsp:txBody>
      <dsp:txXfrm>
        <a:off x="6472800" y="2355670"/>
        <a:ext cx="1800000" cy="720000"/>
      </dsp:txXfrm>
    </dsp:sp>
    <dsp:sp modelId="{26F044B4-07EB-4F38-B8EC-7E77A0761BDF}">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88F67D-09C4-4064-A2C6-BF560332A29C}">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1.5 Target Variable</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7CCDA-D94F-4F11-8E57-1013556723F7}">
      <dsp:nvSpPr>
        <dsp:cNvPr id="0" name=""/>
        <dsp:cNvSpPr/>
      </dsp:nvSpPr>
      <dsp:spPr>
        <a:xfrm>
          <a:off x="472775" y="74251"/>
          <a:ext cx="987105" cy="9871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4B004-4EEE-41F3-98E8-D499F50122D2}">
      <dsp:nvSpPr>
        <dsp:cNvPr id="0" name=""/>
        <dsp:cNvSpPr/>
      </dsp:nvSpPr>
      <dsp:spPr>
        <a:xfrm>
          <a:off x="680067" y="281543"/>
          <a:ext cx="572521" cy="572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5E90DC-0CA5-47C0-9AF1-7A88E7329D53}">
      <dsp:nvSpPr>
        <dsp:cNvPr id="0" name=""/>
        <dsp:cNvSpPr/>
      </dsp:nvSpPr>
      <dsp:spPr>
        <a:xfrm>
          <a:off x="1671403" y="74251"/>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2.1 General Looking of Data</a:t>
          </a:r>
        </a:p>
      </dsp:txBody>
      <dsp:txXfrm>
        <a:off x="1671403" y="74251"/>
        <a:ext cx="2326748" cy="987105"/>
      </dsp:txXfrm>
    </dsp:sp>
    <dsp:sp modelId="{5A2BBABF-0C4F-4119-8F78-FC34D23CCDDF}">
      <dsp:nvSpPr>
        <dsp:cNvPr id="0" name=""/>
        <dsp:cNvSpPr/>
      </dsp:nvSpPr>
      <dsp:spPr>
        <a:xfrm>
          <a:off x="4403570" y="74251"/>
          <a:ext cx="987105" cy="987105"/>
        </a:xfrm>
        <a:prstGeom prst="ellipse">
          <a:avLst/>
        </a:prstGeom>
        <a:solidFill>
          <a:schemeClr val="accent2">
            <a:hueOff val="-4024938"/>
            <a:satOff val="-87"/>
            <a:lumOff val="1412"/>
            <a:alphaOff val="0"/>
          </a:schemeClr>
        </a:solidFill>
        <a:ln>
          <a:noFill/>
        </a:ln>
        <a:effectLst/>
      </dsp:spPr>
      <dsp:style>
        <a:lnRef idx="0">
          <a:scrgbClr r="0" g="0" b="0"/>
        </a:lnRef>
        <a:fillRef idx="1">
          <a:scrgbClr r="0" g="0" b="0"/>
        </a:fillRef>
        <a:effectRef idx="0">
          <a:scrgbClr r="0" g="0" b="0"/>
        </a:effectRef>
        <a:fontRef idx="minor"/>
      </dsp:style>
    </dsp:sp>
    <dsp:sp modelId="{8A2F4082-D618-43F4-B60D-1807936F6FBC}">
      <dsp:nvSpPr>
        <dsp:cNvPr id="0" name=""/>
        <dsp:cNvSpPr/>
      </dsp:nvSpPr>
      <dsp:spPr>
        <a:xfrm>
          <a:off x="4610862" y="281543"/>
          <a:ext cx="572521" cy="572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FDA0D-B575-4710-AB14-7A2A7C044D38}">
      <dsp:nvSpPr>
        <dsp:cNvPr id="0" name=""/>
        <dsp:cNvSpPr/>
      </dsp:nvSpPr>
      <dsp:spPr>
        <a:xfrm>
          <a:off x="5602198" y="74251"/>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2.2 Examination of Target Variable</a:t>
          </a:r>
        </a:p>
      </dsp:txBody>
      <dsp:txXfrm>
        <a:off x="5602198" y="74251"/>
        <a:ext cx="2326748" cy="987105"/>
      </dsp:txXfrm>
    </dsp:sp>
    <dsp:sp modelId="{D0410BD7-7490-4EB8-9F38-F7BF8558EFCD}">
      <dsp:nvSpPr>
        <dsp:cNvPr id="0" name=""/>
        <dsp:cNvSpPr/>
      </dsp:nvSpPr>
      <dsp:spPr>
        <a:xfrm>
          <a:off x="472775" y="1862371"/>
          <a:ext cx="987105" cy="987105"/>
        </a:xfrm>
        <a:prstGeom prst="ellipse">
          <a:avLst/>
        </a:prstGeom>
        <a:solidFill>
          <a:schemeClr val="accent2">
            <a:hueOff val="-8049876"/>
            <a:satOff val="-173"/>
            <a:lumOff val="2823"/>
            <a:alphaOff val="0"/>
          </a:schemeClr>
        </a:solidFill>
        <a:ln>
          <a:noFill/>
        </a:ln>
        <a:effectLst/>
      </dsp:spPr>
      <dsp:style>
        <a:lnRef idx="0">
          <a:scrgbClr r="0" g="0" b="0"/>
        </a:lnRef>
        <a:fillRef idx="1">
          <a:scrgbClr r="0" g="0" b="0"/>
        </a:fillRef>
        <a:effectRef idx="0">
          <a:scrgbClr r="0" g="0" b="0"/>
        </a:effectRef>
        <a:fontRef idx="minor"/>
      </dsp:style>
    </dsp:sp>
    <dsp:sp modelId="{74B2FFA0-678C-4226-A14A-8398C73330C5}">
      <dsp:nvSpPr>
        <dsp:cNvPr id="0" name=""/>
        <dsp:cNvSpPr/>
      </dsp:nvSpPr>
      <dsp:spPr>
        <a:xfrm>
          <a:off x="680067" y="2069663"/>
          <a:ext cx="572521" cy="572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92D2A-A8B8-4D86-BED1-D366173D60B9}">
      <dsp:nvSpPr>
        <dsp:cNvPr id="0" name=""/>
        <dsp:cNvSpPr/>
      </dsp:nvSpPr>
      <dsp:spPr>
        <a:xfrm>
          <a:off x="1671403" y="1862371"/>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2.3 Examination of Numerical Features</a:t>
          </a:r>
        </a:p>
      </dsp:txBody>
      <dsp:txXfrm>
        <a:off x="1671403" y="1862371"/>
        <a:ext cx="2326748" cy="987105"/>
      </dsp:txXfrm>
    </dsp:sp>
    <dsp:sp modelId="{DF83F3B7-AD6B-420F-AE66-CCF887FFDB02}">
      <dsp:nvSpPr>
        <dsp:cNvPr id="0" name=""/>
        <dsp:cNvSpPr/>
      </dsp:nvSpPr>
      <dsp:spPr>
        <a:xfrm>
          <a:off x="4403570" y="1862371"/>
          <a:ext cx="987105" cy="987105"/>
        </a:xfrm>
        <a:prstGeom prst="ellipse">
          <a:avLst/>
        </a:prstGeom>
        <a:solidFill>
          <a:schemeClr val="accent2">
            <a:hueOff val="-12074814"/>
            <a:satOff val="-260"/>
            <a:lumOff val="4235"/>
            <a:alphaOff val="0"/>
          </a:schemeClr>
        </a:solidFill>
        <a:ln>
          <a:noFill/>
        </a:ln>
        <a:effectLst/>
      </dsp:spPr>
      <dsp:style>
        <a:lnRef idx="0">
          <a:scrgbClr r="0" g="0" b="0"/>
        </a:lnRef>
        <a:fillRef idx="1">
          <a:scrgbClr r="0" g="0" b="0"/>
        </a:fillRef>
        <a:effectRef idx="0">
          <a:scrgbClr r="0" g="0" b="0"/>
        </a:effectRef>
        <a:fontRef idx="minor"/>
      </dsp:style>
    </dsp:sp>
    <dsp:sp modelId="{6D1C67DF-74C1-402A-B671-465FEF2F736D}">
      <dsp:nvSpPr>
        <dsp:cNvPr id="0" name=""/>
        <dsp:cNvSpPr/>
      </dsp:nvSpPr>
      <dsp:spPr>
        <a:xfrm>
          <a:off x="4610862" y="2069663"/>
          <a:ext cx="572521" cy="572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C16BB6-3692-40AB-9324-2FB7D92CA095}">
      <dsp:nvSpPr>
        <dsp:cNvPr id="0" name=""/>
        <dsp:cNvSpPr/>
      </dsp:nvSpPr>
      <dsp:spPr>
        <a:xfrm>
          <a:off x="5602198" y="1862371"/>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2.4 Examination of Skewness and Kurtosis</a:t>
          </a:r>
        </a:p>
      </dsp:txBody>
      <dsp:txXfrm>
        <a:off x="5602198" y="1862371"/>
        <a:ext cx="2326748" cy="987105"/>
      </dsp:txXfrm>
    </dsp:sp>
    <dsp:sp modelId="{9EE25C9F-E8A5-4A26-B6BC-D7E6FC01FF15}">
      <dsp:nvSpPr>
        <dsp:cNvPr id="0" name=""/>
        <dsp:cNvSpPr/>
      </dsp:nvSpPr>
      <dsp:spPr>
        <a:xfrm>
          <a:off x="472775" y="3650490"/>
          <a:ext cx="987105" cy="987105"/>
        </a:xfrm>
        <a:prstGeom prst="ellipse">
          <a:avLst/>
        </a:prstGeom>
        <a:solidFill>
          <a:schemeClr val="accent2">
            <a:hueOff val="-16099752"/>
            <a:satOff val="-346"/>
            <a:lumOff val="5646"/>
            <a:alphaOff val="0"/>
          </a:schemeClr>
        </a:solidFill>
        <a:ln>
          <a:noFill/>
        </a:ln>
        <a:effectLst/>
      </dsp:spPr>
      <dsp:style>
        <a:lnRef idx="0">
          <a:scrgbClr r="0" g="0" b="0"/>
        </a:lnRef>
        <a:fillRef idx="1">
          <a:scrgbClr r="0" g="0" b="0"/>
        </a:fillRef>
        <a:effectRef idx="0">
          <a:scrgbClr r="0" g="0" b="0"/>
        </a:effectRef>
        <a:fontRef idx="minor"/>
      </dsp:style>
    </dsp:sp>
    <dsp:sp modelId="{8E3108BA-DC4D-4146-8DEB-5C9BE2933701}">
      <dsp:nvSpPr>
        <dsp:cNvPr id="0" name=""/>
        <dsp:cNvSpPr/>
      </dsp:nvSpPr>
      <dsp:spPr>
        <a:xfrm>
          <a:off x="680067" y="3857783"/>
          <a:ext cx="572521" cy="572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02832E-E42B-42B7-9344-EF6038357C28}">
      <dsp:nvSpPr>
        <dsp:cNvPr id="0" name=""/>
        <dsp:cNvSpPr/>
      </dsp:nvSpPr>
      <dsp:spPr>
        <a:xfrm>
          <a:off x="1671403" y="3650490"/>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2.5 Examination of Categorial Features</a:t>
          </a:r>
        </a:p>
      </dsp:txBody>
      <dsp:txXfrm>
        <a:off x="1671403" y="3650490"/>
        <a:ext cx="2326748" cy="987105"/>
      </dsp:txXfrm>
    </dsp:sp>
    <dsp:sp modelId="{30A9D4BD-1566-4026-BBA0-7A79E6BF4314}">
      <dsp:nvSpPr>
        <dsp:cNvPr id="0" name=""/>
        <dsp:cNvSpPr/>
      </dsp:nvSpPr>
      <dsp:spPr>
        <a:xfrm>
          <a:off x="4403570" y="3650490"/>
          <a:ext cx="987105" cy="987105"/>
        </a:xfrm>
        <a:prstGeom prst="ellipse">
          <a:avLst/>
        </a:prstGeom>
        <a:solidFill>
          <a:schemeClr val="accent2">
            <a:hueOff val="-20124690"/>
            <a:satOff val="-433"/>
            <a:lumOff val="7058"/>
            <a:alphaOff val="0"/>
          </a:schemeClr>
        </a:solidFill>
        <a:ln>
          <a:noFill/>
        </a:ln>
        <a:effectLst/>
      </dsp:spPr>
      <dsp:style>
        <a:lnRef idx="0">
          <a:scrgbClr r="0" g="0" b="0"/>
        </a:lnRef>
        <a:fillRef idx="1">
          <a:scrgbClr r="0" g="0" b="0"/>
        </a:fillRef>
        <a:effectRef idx="0">
          <a:scrgbClr r="0" g="0" b="0"/>
        </a:effectRef>
        <a:fontRef idx="minor"/>
      </dsp:style>
    </dsp:sp>
    <dsp:sp modelId="{D9290202-8D9F-49E2-AD27-595954E45317}">
      <dsp:nvSpPr>
        <dsp:cNvPr id="0" name=""/>
        <dsp:cNvSpPr/>
      </dsp:nvSpPr>
      <dsp:spPr>
        <a:xfrm>
          <a:off x="4610862" y="3857783"/>
          <a:ext cx="572521" cy="572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5AA90-8A49-47FB-B1CD-500B338999AE}">
      <dsp:nvSpPr>
        <dsp:cNvPr id="0" name=""/>
        <dsp:cNvSpPr/>
      </dsp:nvSpPr>
      <dsp:spPr>
        <a:xfrm>
          <a:off x="5602198" y="3650490"/>
          <a:ext cx="2326748" cy="98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2.6 Dummy variables operation</a:t>
          </a:r>
        </a:p>
      </dsp:txBody>
      <dsp:txXfrm>
        <a:off x="5602198" y="3650490"/>
        <a:ext cx="2326748" cy="9871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2T16:01:54.3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820 4577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0E4E2-31D0-D04E-9FE8-BBFC565C8004}"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EB121-2530-C34D-BA8C-EF1C20358ED9}" type="slidenum">
              <a:rPr lang="en-US" smtClean="0"/>
              <a:t>‹#›</a:t>
            </a:fld>
            <a:endParaRPr lang="en-US"/>
          </a:p>
        </p:txBody>
      </p:sp>
    </p:spTree>
    <p:extLst>
      <p:ext uri="{BB962C8B-B14F-4D97-AF65-F5344CB8AC3E}">
        <p14:creationId xmlns:p14="http://schemas.microsoft.com/office/powerpoint/2010/main" val="53426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EEB121-2530-C34D-BA8C-EF1C20358ED9}" type="slidenum">
              <a:rPr lang="en-US" smtClean="0"/>
              <a:t>9</a:t>
            </a:fld>
            <a:endParaRPr lang="en-US"/>
          </a:p>
        </p:txBody>
      </p:sp>
    </p:spTree>
    <p:extLst>
      <p:ext uri="{BB962C8B-B14F-4D97-AF65-F5344CB8AC3E}">
        <p14:creationId xmlns:p14="http://schemas.microsoft.com/office/powerpoint/2010/main" val="626771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EEB121-2530-C34D-BA8C-EF1C20358ED9}" type="slidenum">
              <a:rPr lang="en-US" smtClean="0"/>
              <a:t>18</a:t>
            </a:fld>
            <a:endParaRPr lang="en-US"/>
          </a:p>
        </p:txBody>
      </p:sp>
    </p:spTree>
    <p:extLst>
      <p:ext uri="{BB962C8B-B14F-4D97-AF65-F5344CB8AC3E}">
        <p14:creationId xmlns:p14="http://schemas.microsoft.com/office/powerpoint/2010/main" val="132146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EEB121-2530-C34D-BA8C-EF1C20358ED9}" type="slidenum">
              <a:rPr lang="en-US" smtClean="0"/>
              <a:t>80</a:t>
            </a:fld>
            <a:endParaRPr lang="en-US"/>
          </a:p>
        </p:txBody>
      </p:sp>
    </p:spTree>
    <p:extLst>
      <p:ext uri="{BB962C8B-B14F-4D97-AF65-F5344CB8AC3E}">
        <p14:creationId xmlns:p14="http://schemas.microsoft.com/office/powerpoint/2010/main" val="39621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33723426-9392-894A-98E1-7489DB188C2B}" type="datetime1">
              <a:rPr lang="en-IN" smtClean="0"/>
              <a:t>12/08/24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7576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6D0BAED2-3592-8445-8014-D94DE5A06329}" type="datetime1">
              <a:rPr lang="en-IN" smtClean="0"/>
              <a:t>12/08/24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2412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41490D55-D878-6547-A0F4-E504ADCE10BE}" type="datetime1">
              <a:rPr lang="en-IN" smtClean="0"/>
              <a:t>12/08/24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7017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EEB40281-9F97-E442-BC5F-482A97A66809}" type="datetime1">
              <a:rPr lang="en-IN" smtClean="0"/>
              <a:t>12/08/24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9087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A3A1317-77C1-C143-9F27-B7C7DC9C4E41}" type="datetime1">
              <a:rPr lang="en-IN" smtClean="0"/>
              <a:t>12/08/24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3021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D3B5C812-827E-6E4E-B0A9-26F8D872ABC0}" type="datetime1">
              <a:rPr lang="en-IN" smtClean="0"/>
              <a:t>12/08/24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515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2EFC48CD-64E2-9F4F-A567-A32F1ECE3474}" type="datetime1">
              <a:rPr lang="en-IN" smtClean="0"/>
              <a:t>12/08/24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7494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37FA6401-4A15-1B45-BD54-F408A00A796A}" type="datetime1">
              <a:rPr lang="en-IN" smtClean="0"/>
              <a:t>12/08/24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2515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F53DD87C-779F-BB43-BE4E-8787F67FDFC0}" type="datetime1">
              <a:rPr lang="en-IN" smtClean="0"/>
              <a:t>12/08/24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67214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E3F585A7-2C6D-944D-A6BC-B2261C99EE4E}" type="datetime1">
              <a:rPr lang="en-IN" smtClean="0"/>
              <a:t>12/08/24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7762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94ACEBF-FF7B-0549-8C86-D6F5D65A73B9}" type="datetime1">
              <a:rPr lang="en-IN" smtClean="0"/>
              <a:t>12/08/24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1444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C4D89BF1-0ACE-814C-AD01-E9BFF0177BA8}" type="datetime1">
              <a:rPr lang="en-IN" smtClean="0"/>
              <a:t>12/08/24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41532300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rchive.ics.uci.edu/ml/machine-learning-databases/heart-disease/"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pexels.com/photo/thank-you-signage-2072165/" TargetMode="External"/><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68B51F-0397-D568-D929-A4F9A9CC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0F200B6-228D-F4F2-C6FF-D4257EC20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4556932" y="3127849"/>
            <a:ext cx="7654355" cy="3796328"/>
          </a:xfrm>
          <a:custGeom>
            <a:avLst/>
            <a:gdLst>
              <a:gd name="connsiteX0" fmla="*/ 1835852 w 7654355"/>
              <a:gd name="connsiteY0" fmla="*/ 1549 h 3796328"/>
              <a:gd name="connsiteX1" fmla="*/ 20604 w 7654355"/>
              <a:gd name="connsiteY1" fmla="*/ 803783 h 3796328"/>
              <a:gd name="connsiteX2" fmla="*/ 0 w 7654355"/>
              <a:gd name="connsiteY2" fmla="*/ 826352 h 3796328"/>
              <a:gd name="connsiteX3" fmla="*/ 51841 w 7654355"/>
              <a:gd name="connsiteY3" fmla="*/ 3796328 h 3796328"/>
              <a:gd name="connsiteX4" fmla="*/ 7654355 w 7654355"/>
              <a:gd name="connsiteY4" fmla="*/ 3663625 h 3796328"/>
              <a:gd name="connsiteX5" fmla="*/ 3473222 w 7654355"/>
              <a:gd name="connsiteY5" fmla="*/ 499129 h 3796328"/>
              <a:gd name="connsiteX6" fmla="*/ 3417360 w 7654355"/>
              <a:gd name="connsiteY6" fmla="*/ 459014 h 3796328"/>
              <a:gd name="connsiteX7" fmla="*/ 1990462 w 7654355"/>
              <a:gd name="connsiteY7" fmla="*/ 763 h 3796328"/>
              <a:gd name="connsiteX8" fmla="*/ 1835852 w 7654355"/>
              <a:gd name="connsiteY8" fmla="*/ 1549 h 379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4355" h="3796328">
                <a:moveTo>
                  <a:pt x="1835852" y="1549"/>
                </a:moveTo>
                <a:cubicBezTo>
                  <a:pt x="1166613" y="24353"/>
                  <a:pt x="510847" y="298769"/>
                  <a:pt x="20604" y="803783"/>
                </a:cubicBezTo>
                <a:lnTo>
                  <a:pt x="0" y="826352"/>
                </a:lnTo>
                <a:lnTo>
                  <a:pt x="51841" y="3796328"/>
                </a:lnTo>
                <a:lnTo>
                  <a:pt x="7654355" y="3663625"/>
                </a:lnTo>
                <a:lnTo>
                  <a:pt x="3473222" y="499129"/>
                </a:lnTo>
                <a:lnTo>
                  <a:pt x="3417360" y="459014"/>
                </a:lnTo>
                <a:cubicBezTo>
                  <a:pt x="2981578" y="162529"/>
                  <a:pt x="2485536" y="12600"/>
                  <a:pt x="1990462" y="763"/>
                </a:cubicBezTo>
                <a:cubicBezTo>
                  <a:pt x="1938891" y="-470"/>
                  <a:pt x="1887332" y="-206"/>
                  <a:pt x="1835852" y="1549"/>
                </a:cubicBezTo>
                <a:close/>
              </a:path>
            </a:pathLst>
          </a:custGeom>
          <a:gradFill>
            <a:gsLst>
              <a:gs pos="22000">
                <a:schemeClr val="bg2">
                  <a:alpha val="80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514281-AF5D-0715-B004-8F61A41399A8}"/>
              </a:ext>
            </a:extLst>
          </p:cNvPr>
          <p:cNvSpPr>
            <a:spLocks noGrp="1"/>
          </p:cNvSpPr>
          <p:nvPr>
            <p:ph type="ctrTitle"/>
          </p:nvPr>
        </p:nvSpPr>
        <p:spPr>
          <a:xfrm>
            <a:off x="0" y="568921"/>
            <a:ext cx="12192386" cy="1625639"/>
          </a:xfrm>
        </p:spPr>
        <p:txBody>
          <a:bodyPr anchor="ctr">
            <a:normAutofit/>
          </a:bodyPr>
          <a:lstStyle/>
          <a:p>
            <a:pPr algn="ctr"/>
            <a:r>
              <a:rPr lang="en-IT" sz="7200" b="0" i="1">
                <a:solidFill>
                  <a:schemeClr val="accent2">
                    <a:lumMod val="50000"/>
                  </a:schemeClr>
                </a:solidFill>
                <a:latin typeface="Forte Forward"/>
                <a:cs typeface="Forte Forward"/>
              </a:rPr>
              <a:t>Heart Failure </a:t>
            </a:r>
            <a:r>
              <a:rPr lang="en-IT" sz="7200" b="0" i="1">
                <a:solidFill>
                  <a:schemeClr val="accent1">
                    <a:lumMod val="50000"/>
                  </a:schemeClr>
                </a:solidFill>
                <a:latin typeface="Forte Forward"/>
                <a:cs typeface="Forte Forward"/>
              </a:rPr>
              <a:t>Prediction</a:t>
            </a:r>
            <a:endParaRPr lang="en-US" sz="7200" b="0" i="1">
              <a:solidFill>
                <a:schemeClr val="accent1">
                  <a:lumMod val="50000"/>
                </a:schemeClr>
              </a:solidFill>
              <a:latin typeface="Forte Forward"/>
              <a:cs typeface="Forte Forward"/>
            </a:endParaRPr>
          </a:p>
        </p:txBody>
      </p:sp>
      <p:sp>
        <p:nvSpPr>
          <p:cNvPr id="3" name="Subtitle 2">
            <a:extLst>
              <a:ext uri="{FF2B5EF4-FFF2-40B4-BE49-F238E27FC236}">
                <a16:creationId xmlns:a16="http://schemas.microsoft.com/office/drawing/2014/main" id="{0DC18371-88D9-579C-5E0D-9B22E3CEFE6B}"/>
              </a:ext>
            </a:extLst>
          </p:cNvPr>
          <p:cNvSpPr>
            <a:spLocks noGrp="1"/>
          </p:cNvSpPr>
          <p:nvPr>
            <p:ph type="subTitle" idx="1"/>
          </p:nvPr>
        </p:nvSpPr>
        <p:spPr>
          <a:xfrm>
            <a:off x="8449885" y="4304412"/>
            <a:ext cx="3595531" cy="2417142"/>
          </a:xfrm>
        </p:spPr>
        <p:txBody>
          <a:bodyPr vert="horz" lIns="91440" tIns="45720" rIns="91440" bIns="45720" rtlCol="0" anchor="b">
            <a:noAutofit/>
          </a:bodyPr>
          <a:lstStyle/>
          <a:p>
            <a:endParaRPr lang="en-US" sz="1600">
              <a:solidFill>
                <a:srgbClr val="002060"/>
              </a:solidFill>
            </a:endParaRPr>
          </a:p>
          <a:p>
            <a:endParaRPr lang="en-IT" sz="1600"/>
          </a:p>
        </p:txBody>
      </p:sp>
      <p:sp>
        <p:nvSpPr>
          <p:cNvPr id="4" name="TextBox 3">
            <a:extLst>
              <a:ext uri="{FF2B5EF4-FFF2-40B4-BE49-F238E27FC236}">
                <a16:creationId xmlns:a16="http://schemas.microsoft.com/office/drawing/2014/main" id="{A4E62FC3-B180-F397-7E63-21ECB4AFC30A}"/>
              </a:ext>
            </a:extLst>
          </p:cNvPr>
          <p:cNvSpPr txBox="1"/>
          <p:nvPr/>
        </p:nvSpPr>
        <p:spPr>
          <a:xfrm>
            <a:off x="8343627" y="4303381"/>
            <a:ext cx="35084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Under the Guidance of,</a:t>
            </a:r>
          </a:p>
          <a:p>
            <a:r>
              <a:rPr lang="en-US"/>
              <a:t>     Prof. </a:t>
            </a:r>
            <a:r>
              <a:rPr lang="en-US" err="1"/>
              <a:t>Autilia</a:t>
            </a:r>
            <a:r>
              <a:rPr lang="en-US"/>
              <a:t> Vitiello</a:t>
            </a:r>
          </a:p>
          <a:p>
            <a:endParaRPr lang="en-US"/>
          </a:p>
          <a:p>
            <a:r>
              <a:rPr lang="en-US"/>
              <a:t>Presented By,</a:t>
            </a:r>
          </a:p>
          <a:p>
            <a:r>
              <a:rPr lang="en-US"/>
              <a:t>     Shilpa </a:t>
            </a:r>
            <a:r>
              <a:rPr lang="en-US" err="1"/>
              <a:t>Srinivasareddy</a:t>
            </a:r>
            <a:endParaRPr lang="en-US"/>
          </a:p>
          <a:p>
            <a:r>
              <a:rPr lang="en-US"/>
              <a:t>     Venu </a:t>
            </a:r>
            <a:r>
              <a:rPr lang="en-US" err="1"/>
              <a:t>Siddapura</a:t>
            </a:r>
            <a:r>
              <a:rPr lang="en-US"/>
              <a:t> Govindaraju</a:t>
            </a:r>
          </a:p>
        </p:txBody>
      </p:sp>
      <p:pic>
        <p:nvPicPr>
          <p:cNvPr id="8" name="Picture 9" descr="Heart-shaped yarn">
            <a:extLst>
              <a:ext uri="{FF2B5EF4-FFF2-40B4-BE49-F238E27FC236}">
                <a16:creationId xmlns:a16="http://schemas.microsoft.com/office/drawing/2014/main" id="{F4F492D0-A7B9-72BF-6CC1-B897ECB47B88}"/>
              </a:ext>
            </a:extLst>
          </p:cNvPr>
          <p:cNvPicPr>
            <a:picLocks noChangeAspect="1"/>
          </p:cNvPicPr>
          <p:nvPr/>
        </p:nvPicPr>
        <p:blipFill>
          <a:blip r:embed="rId2"/>
          <a:stretch>
            <a:fillRect/>
          </a:stretch>
        </p:blipFill>
        <p:spPr>
          <a:xfrm>
            <a:off x="146584" y="2194560"/>
            <a:ext cx="5162016" cy="3988713"/>
          </a:xfrm>
          <a:prstGeom prst="rect">
            <a:avLst/>
          </a:prstGeom>
        </p:spPr>
      </p:pic>
    </p:spTree>
    <p:extLst>
      <p:ext uri="{BB962C8B-B14F-4D97-AF65-F5344CB8AC3E}">
        <p14:creationId xmlns:p14="http://schemas.microsoft.com/office/powerpoint/2010/main" val="806352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33C8-14BC-9946-4546-FBBE32858AFD}"/>
              </a:ext>
            </a:extLst>
          </p:cNvPr>
          <p:cNvSpPr>
            <a:spLocks noGrp="1"/>
          </p:cNvSpPr>
          <p:nvPr>
            <p:ph type="ctrTitle"/>
          </p:nvPr>
        </p:nvSpPr>
        <p:spPr>
          <a:xfrm>
            <a:off x="528917" y="0"/>
            <a:ext cx="8217048" cy="839096"/>
          </a:xfrm>
        </p:spPr>
        <p:txBody>
          <a:bodyPr/>
          <a:lstStyle/>
          <a:p>
            <a:r>
              <a:rPr lang="en-GB" sz="3600" u="none" strike="noStrike">
                <a:solidFill>
                  <a:schemeClr val="accent1">
                    <a:lumMod val="75000"/>
                  </a:schemeClr>
                </a:solidFill>
                <a:effectLst/>
                <a:latin typeface="Times New Roman" panose="02020603050405020304" pitchFamily="18" charset="0"/>
                <a:cs typeface="Times New Roman" panose="02020603050405020304" pitchFamily="18" charset="0"/>
              </a:rPr>
              <a:t>2.1 General looking of data</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A2F2D75-E52D-FBD6-BF85-8D11A55E70BF}"/>
              </a:ext>
            </a:extLst>
          </p:cNvPr>
          <p:cNvSpPr>
            <a:spLocks noGrp="1"/>
          </p:cNvSpPr>
          <p:nvPr>
            <p:ph type="subTitle" idx="1"/>
          </p:nvPr>
        </p:nvSpPr>
        <p:spPr>
          <a:xfrm>
            <a:off x="528917" y="1094590"/>
            <a:ext cx="9626301" cy="5763410"/>
          </a:xfrm>
        </p:spPr>
        <p:txBody>
          <a:bodyPr>
            <a:noAutofit/>
          </a:bodyPr>
          <a:lstStyle/>
          <a:p>
            <a:r>
              <a:rPr lang="en-GB" sz="1600">
                <a:latin typeface="Times New Roman" panose="02020603050405020304" pitchFamily="18" charset="0"/>
                <a:cs typeface="Times New Roman" panose="02020603050405020304" pitchFamily="18" charset="0"/>
              </a:rPr>
              <a:t>There is 918 observation and 12 columns in the dataset</a:t>
            </a:r>
          </a:p>
          <a:p>
            <a:r>
              <a:rPr lang="en-GB" sz="1600">
                <a:latin typeface="Times New Roman" panose="02020603050405020304" pitchFamily="18" charset="0"/>
                <a:cs typeface="Times New Roman" panose="02020603050405020304" pitchFamily="18" charset="0"/>
              </a:rPr>
              <a:t>Number of Unique values for each attribute</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Age has 50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Sex has 2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ChestPainType</a:t>
            </a:r>
            <a:r>
              <a:rPr lang="en-GB" sz="1600">
                <a:latin typeface="Times New Roman" panose="02020603050405020304" pitchFamily="18" charset="0"/>
                <a:cs typeface="Times New Roman" panose="02020603050405020304" pitchFamily="18" charset="0"/>
              </a:rPr>
              <a:t> has 4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RestingBP</a:t>
            </a:r>
            <a:r>
              <a:rPr lang="en-GB" sz="1600">
                <a:latin typeface="Times New Roman" panose="02020603050405020304" pitchFamily="18" charset="0"/>
                <a:cs typeface="Times New Roman" panose="02020603050405020304" pitchFamily="18" charset="0"/>
              </a:rPr>
              <a:t> has 67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Cholesterol has 222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FastingBS</a:t>
            </a:r>
            <a:r>
              <a:rPr lang="en-GB" sz="1600">
                <a:latin typeface="Times New Roman" panose="02020603050405020304" pitchFamily="18" charset="0"/>
                <a:cs typeface="Times New Roman" panose="02020603050405020304" pitchFamily="18" charset="0"/>
              </a:rPr>
              <a:t> has 2 unique values</a:t>
            </a:r>
          </a:p>
          <a:p>
            <a:pPr marL="342900" indent="-342900">
              <a:buFont typeface="Arial" panose="020B0604020202020204" pitchFamily="34" charset="0"/>
              <a:buChar char="•"/>
            </a:pPr>
            <a:r>
              <a:rPr lang="en-GB" sz="1600" err="1">
                <a:latin typeface="Times New Roman" panose="02020603050405020304" pitchFamily="18" charset="0"/>
                <a:cs typeface="Times New Roman" panose="02020603050405020304" pitchFamily="18" charset="0"/>
              </a:rPr>
              <a:t>RestingECG</a:t>
            </a:r>
            <a:r>
              <a:rPr lang="en-GB" sz="1600">
                <a:latin typeface="Times New Roman" panose="02020603050405020304" pitchFamily="18" charset="0"/>
                <a:cs typeface="Times New Roman" panose="02020603050405020304" pitchFamily="18" charset="0"/>
              </a:rPr>
              <a:t> has 3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MaxHR</a:t>
            </a:r>
            <a:r>
              <a:rPr lang="en-GB" sz="1600">
                <a:latin typeface="Times New Roman" panose="02020603050405020304" pitchFamily="18" charset="0"/>
                <a:cs typeface="Times New Roman" panose="02020603050405020304" pitchFamily="18" charset="0"/>
              </a:rPr>
              <a:t> has 119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ExerciseAngina</a:t>
            </a:r>
            <a:r>
              <a:rPr lang="en-GB" sz="1600">
                <a:latin typeface="Times New Roman" panose="02020603050405020304" pitchFamily="18" charset="0"/>
                <a:cs typeface="Times New Roman" panose="02020603050405020304" pitchFamily="18" charset="0"/>
              </a:rPr>
              <a:t> has 2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Oldpeak</a:t>
            </a:r>
            <a:r>
              <a:rPr lang="en-GB" sz="1600">
                <a:latin typeface="Times New Roman" panose="02020603050405020304" pitchFamily="18" charset="0"/>
                <a:cs typeface="Times New Roman" panose="02020603050405020304" pitchFamily="18" charset="0"/>
              </a:rPr>
              <a:t> has 53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ST_Slope</a:t>
            </a:r>
            <a:r>
              <a:rPr lang="en-GB" sz="1600">
                <a:latin typeface="Times New Roman" panose="02020603050405020304" pitchFamily="18" charset="0"/>
                <a:cs typeface="Times New Roman" panose="02020603050405020304" pitchFamily="18" charset="0"/>
              </a:rPr>
              <a:t> has 3 unique values</a:t>
            </a:r>
          </a:p>
          <a:p>
            <a:pPr marL="342900" indent="-342900">
              <a:buFont typeface="Arial" panose="020B0604020202020204" pitchFamily="34" charset="0"/>
              <a:buChar char="•"/>
            </a:pPr>
            <a:r>
              <a:rPr lang="en-GB" sz="1600">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HeartDisease</a:t>
            </a:r>
            <a:r>
              <a:rPr lang="en-GB" sz="1600">
                <a:latin typeface="Times New Roman" panose="02020603050405020304" pitchFamily="18" charset="0"/>
                <a:cs typeface="Times New Roman" panose="02020603050405020304" pitchFamily="18" charset="0"/>
              </a:rPr>
              <a:t> has 2 unique values</a:t>
            </a:r>
          </a:p>
          <a:p>
            <a:endParaRPr lang="en-US" sz="1600"/>
          </a:p>
        </p:txBody>
      </p:sp>
    </p:spTree>
    <p:extLst>
      <p:ext uri="{BB962C8B-B14F-4D97-AF65-F5344CB8AC3E}">
        <p14:creationId xmlns:p14="http://schemas.microsoft.com/office/powerpoint/2010/main" val="296635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FD36-CC71-302D-E191-6DD60C7944FA}"/>
              </a:ext>
            </a:extLst>
          </p:cNvPr>
          <p:cNvSpPr txBox="1">
            <a:spLocks/>
          </p:cNvSpPr>
          <p:nvPr/>
        </p:nvSpPr>
        <p:spPr>
          <a:xfrm>
            <a:off x="1" y="204396"/>
            <a:ext cx="12192000" cy="946672"/>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sz="3600">
                <a:solidFill>
                  <a:schemeClr val="accent1">
                    <a:lumMod val="75000"/>
                  </a:schemeClr>
                </a:solidFill>
                <a:latin typeface="Times New Roman" panose="02020603050405020304" pitchFamily="18" charset="0"/>
                <a:cs typeface="Times New Roman" panose="02020603050405020304" pitchFamily="18" charset="0"/>
              </a:rPr>
              <a:t>Checking missing number &amp; missing percent for each</a:t>
            </a:r>
            <a:r>
              <a:rPr lang="en-US" sz="3600">
                <a:solidFill>
                  <a:schemeClr val="accent1">
                    <a:lumMod val="75000"/>
                  </a:schemeClr>
                </a:solidFill>
                <a:latin typeface="Times New Roman" panose="02020603050405020304" pitchFamily="18" charset="0"/>
                <a:cs typeface="Times New Roman" panose="02020603050405020304" pitchFamily="18" charset="0"/>
              </a:rPr>
              <a:t> </a:t>
            </a:r>
            <a:r>
              <a:rPr lang="en-IT" sz="3600">
                <a:solidFill>
                  <a:schemeClr val="accent1">
                    <a:lumMod val="75000"/>
                  </a:schemeClr>
                </a:solidFill>
                <a:latin typeface="Times New Roman" panose="02020603050405020304" pitchFamily="18" charset="0"/>
                <a:cs typeface="Times New Roman" panose="02020603050405020304" pitchFamily="18" charset="0"/>
              </a:rPr>
              <a:t>attribute</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3" name="Table 10">
            <a:extLst>
              <a:ext uri="{FF2B5EF4-FFF2-40B4-BE49-F238E27FC236}">
                <a16:creationId xmlns:a16="http://schemas.microsoft.com/office/drawing/2014/main" id="{674FC541-094F-4AE5-1A1A-980FCE4E9E6F}"/>
              </a:ext>
            </a:extLst>
          </p:cNvPr>
          <p:cNvGraphicFramePr>
            <a:graphicFrameLocks/>
          </p:cNvGraphicFramePr>
          <p:nvPr>
            <p:extLst>
              <p:ext uri="{D42A27DB-BD31-4B8C-83A1-F6EECF244321}">
                <p14:modId xmlns:p14="http://schemas.microsoft.com/office/powerpoint/2010/main" val="2119905503"/>
              </p:ext>
            </p:extLst>
          </p:nvPr>
        </p:nvGraphicFramePr>
        <p:xfrm>
          <a:off x="528917" y="1387735"/>
          <a:ext cx="9981304" cy="5436100"/>
        </p:xfrm>
        <a:graphic>
          <a:graphicData uri="http://schemas.openxmlformats.org/drawingml/2006/table">
            <a:tbl>
              <a:tblPr firstRow="1" bandRow="1">
                <a:tableStyleId>{5C22544A-7EE6-4342-B048-85BDC9FD1C3A}</a:tableStyleId>
              </a:tblPr>
              <a:tblGrid>
                <a:gridCol w="4116384">
                  <a:extLst>
                    <a:ext uri="{9D8B030D-6E8A-4147-A177-3AD203B41FA5}">
                      <a16:colId xmlns:a16="http://schemas.microsoft.com/office/drawing/2014/main" val="2480651609"/>
                    </a:ext>
                  </a:extLst>
                </a:gridCol>
                <a:gridCol w="2772417">
                  <a:extLst>
                    <a:ext uri="{9D8B030D-6E8A-4147-A177-3AD203B41FA5}">
                      <a16:colId xmlns:a16="http://schemas.microsoft.com/office/drawing/2014/main" val="3539221361"/>
                    </a:ext>
                  </a:extLst>
                </a:gridCol>
                <a:gridCol w="3092503">
                  <a:extLst>
                    <a:ext uri="{9D8B030D-6E8A-4147-A177-3AD203B41FA5}">
                      <a16:colId xmlns:a16="http://schemas.microsoft.com/office/drawing/2014/main" val="1495986313"/>
                    </a:ext>
                  </a:extLst>
                </a:gridCol>
              </a:tblGrid>
              <a:tr h="678973">
                <a:tc>
                  <a:txBody>
                    <a:bodyPr/>
                    <a:lstStyle/>
                    <a:p>
                      <a:endParaRPr lang="en-IT" sz="1600"/>
                    </a:p>
                  </a:txBody>
                  <a:tcPr/>
                </a:tc>
                <a:tc>
                  <a:txBody>
                    <a:bodyPr/>
                    <a:lstStyle/>
                    <a:p>
                      <a:r>
                        <a:rPr lang="en-IT" sz="1600"/>
                        <a:t>Missing_Number</a:t>
                      </a:r>
                    </a:p>
                  </a:txBody>
                  <a:tcPr/>
                </a:tc>
                <a:tc>
                  <a:txBody>
                    <a:bodyPr/>
                    <a:lstStyle/>
                    <a:p>
                      <a:r>
                        <a:rPr lang="en-IT" sz="1600"/>
                        <a:t>Missing_Percent</a:t>
                      </a:r>
                    </a:p>
                  </a:txBody>
                  <a:tcPr/>
                </a:tc>
                <a:extLst>
                  <a:ext uri="{0D108BD9-81ED-4DB2-BD59-A6C34878D82A}">
                    <a16:rowId xmlns:a16="http://schemas.microsoft.com/office/drawing/2014/main" val="2042727243"/>
                  </a:ext>
                </a:extLst>
              </a:tr>
              <a:tr h="393090">
                <a:tc>
                  <a:txBody>
                    <a:bodyPr/>
                    <a:lstStyle/>
                    <a:p>
                      <a:r>
                        <a:rPr lang="en-IT" sz="1600"/>
                        <a:t>Age</a:t>
                      </a:r>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976149363"/>
                  </a:ext>
                </a:extLst>
              </a:tr>
              <a:tr h="393090">
                <a:tc>
                  <a:txBody>
                    <a:bodyPr/>
                    <a:lstStyle/>
                    <a:p>
                      <a:r>
                        <a:rPr lang="en-IT" sz="1600"/>
                        <a:t>Sex</a:t>
                      </a:r>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2114291348"/>
                  </a:ext>
                </a:extLst>
              </a:tr>
              <a:tr h="393090">
                <a:tc>
                  <a:txBody>
                    <a:bodyPr/>
                    <a:lstStyle/>
                    <a:p>
                      <a:r>
                        <a:rPr lang="en-GB" sz="1600" err="1"/>
                        <a:t>ChestPainType</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4036903805"/>
                  </a:ext>
                </a:extLst>
              </a:tr>
              <a:tr h="433137">
                <a:tc>
                  <a:txBody>
                    <a:bodyPr/>
                    <a:lstStyle/>
                    <a:p>
                      <a:r>
                        <a:rPr lang="en-GB" sz="1600" err="1"/>
                        <a:t>RestingBP</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2750463834"/>
                  </a:ext>
                </a:extLst>
              </a:tr>
              <a:tr h="393090">
                <a:tc>
                  <a:txBody>
                    <a:bodyPr/>
                    <a:lstStyle/>
                    <a:p>
                      <a:r>
                        <a:rPr lang="en-GB" sz="1600"/>
                        <a:t>Cholesterol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1870292359"/>
                  </a:ext>
                </a:extLst>
              </a:tr>
              <a:tr h="393090">
                <a:tc>
                  <a:txBody>
                    <a:bodyPr/>
                    <a:lstStyle/>
                    <a:p>
                      <a:r>
                        <a:rPr lang="en-GB" sz="1600" err="1"/>
                        <a:t>FastingBS</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2086432919"/>
                  </a:ext>
                </a:extLst>
              </a:tr>
              <a:tr h="393090">
                <a:tc>
                  <a:txBody>
                    <a:bodyPr/>
                    <a:lstStyle/>
                    <a:p>
                      <a:r>
                        <a:rPr lang="en-GB" sz="1600" err="1"/>
                        <a:t>RestingECG</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2945922383"/>
                  </a:ext>
                </a:extLst>
              </a:tr>
              <a:tr h="393090">
                <a:tc>
                  <a:txBody>
                    <a:bodyPr/>
                    <a:lstStyle/>
                    <a:p>
                      <a:r>
                        <a:rPr lang="en-GB" sz="1600" err="1"/>
                        <a:t>MaxHR</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4176056283"/>
                  </a:ext>
                </a:extLst>
              </a:tr>
              <a:tr h="393090">
                <a:tc>
                  <a:txBody>
                    <a:bodyPr/>
                    <a:lstStyle/>
                    <a:p>
                      <a:r>
                        <a:rPr lang="en-GB" sz="1600" err="1"/>
                        <a:t>ExerciseAngina</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2808628244"/>
                  </a:ext>
                </a:extLst>
              </a:tr>
              <a:tr h="393090">
                <a:tc>
                  <a:txBody>
                    <a:bodyPr/>
                    <a:lstStyle/>
                    <a:p>
                      <a:r>
                        <a:rPr lang="en-GB" sz="1600" err="1"/>
                        <a:t>Oldpeak</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1455508620"/>
                  </a:ext>
                </a:extLst>
              </a:tr>
              <a:tr h="393090">
                <a:tc>
                  <a:txBody>
                    <a:bodyPr/>
                    <a:lstStyle/>
                    <a:p>
                      <a:r>
                        <a:rPr lang="en-GB" sz="1600" err="1"/>
                        <a:t>ST_Slope</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52412120"/>
                  </a:ext>
                </a:extLst>
              </a:tr>
              <a:tr h="393090">
                <a:tc>
                  <a:txBody>
                    <a:bodyPr/>
                    <a:lstStyle/>
                    <a:p>
                      <a:r>
                        <a:rPr lang="en-GB" sz="1600" err="1"/>
                        <a:t>ST_Slope</a:t>
                      </a:r>
                      <a:r>
                        <a:rPr lang="en-GB" sz="1600"/>
                        <a:t> </a:t>
                      </a:r>
                      <a:endParaRPr lang="en-IT" sz="1600"/>
                    </a:p>
                  </a:txBody>
                  <a:tcPr/>
                </a:tc>
                <a:tc>
                  <a:txBody>
                    <a:bodyPr/>
                    <a:lstStyle/>
                    <a:p>
                      <a:r>
                        <a:rPr lang="en-IT" sz="1600"/>
                        <a:t>0</a:t>
                      </a:r>
                    </a:p>
                  </a:txBody>
                  <a:tcPr/>
                </a:tc>
                <a:tc>
                  <a:txBody>
                    <a:bodyPr/>
                    <a:lstStyle/>
                    <a:p>
                      <a:r>
                        <a:rPr lang="en-IT" sz="1600"/>
                        <a:t>0.000</a:t>
                      </a:r>
                    </a:p>
                  </a:txBody>
                  <a:tcPr/>
                </a:tc>
                <a:extLst>
                  <a:ext uri="{0D108BD9-81ED-4DB2-BD59-A6C34878D82A}">
                    <a16:rowId xmlns:a16="http://schemas.microsoft.com/office/drawing/2014/main" val="1402134373"/>
                  </a:ext>
                </a:extLst>
              </a:tr>
            </a:tbl>
          </a:graphicData>
        </a:graphic>
      </p:graphicFrame>
    </p:spTree>
    <p:extLst>
      <p:ext uri="{BB962C8B-B14F-4D97-AF65-F5344CB8AC3E}">
        <p14:creationId xmlns:p14="http://schemas.microsoft.com/office/powerpoint/2010/main" val="53703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50F9-9724-2612-4DE0-1EAE044193F0}"/>
              </a:ext>
            </a:extLst>
          </p:cNvPr>
          <p:cNvSpPr txBox="1">
            <a:spLocks/>
          </p:cNvSpPr>
          <p:nvPr/>
        </p:nvSpPr>
        <p:spPr>
          <a:xfrm>
            <a:off x="0" y="0"/>
            <a:ext cx="10902695" cy="988441"/>
          </a:xfrm>
          <a:prstGeom prst="rect">
            <a:avLst/>
          </a:prstGeom>
        </p:spPr>
        <p:txBody>
          <a:bodyPr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sz="3600">
                <a:solidFill>
                  <a:schemeClr val="accent1">
                    <a:lumMod val="75000"/>
                  </a:schemeClr>
                </a:solidFill>
                <a:latin typeface="Times New Roman" panose="02020603050405020304" pitchFamily="18" charset="0"/>
                <a:cs typeface="Times New Roman" panose="02020603050405020304" pitchFamily="18" charset="0"/>
              </a:rPr>
              <a:t>2.2. Examination of Target Variable</a:t>
            </a:r>
          </a:p>
        </p:txBody>
      </p:sp>
      <p:sp>
        <p:nvSpPr>
          <p:cNvPr id="3" name="Subtitle 2">
            <a:extLst>
              <a:ext uri="{FF2B5EF4-FFF2-40B4-BE49-F238E27FC236}">
                <a16:creationId xmlns:a16="http://schemas.microsoft.com/office/drawing/2014/main" id="{8E1F8343-C368-E072-C5BD-587D11A50910}"/>
              </a:ext>
            </a:extLst>
          </p:cNvPr>
          <p:cNvSpPr txBox="1">
            <a:spLocks/>
          </p:cNvSpPr>
          <p:nvPr/>
        </p:nvSpPr>
        <p:spPr>
          <a:xfrm>
            <a:off x="6096000" y="2054711"/>
            <a:ext cx="5410732" cy="4611475"/>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0000"/>
              </a:lnSpc>
            </a:pPr>
            <a:r>
              <a:rPr lang="en-IN" sz="1600" b="1">
                <a:solidFill>
                  <a:srgbClr val="24292F"/>
                </a:solidFill>
                <a:latin typeface="Times New Roman" panose="02020603050405020304" pitchFamily="18" charset="0"/>
                <a:cs typeface="Times New Roman" panose="02020603050405020304" pitchFamily="18" charset="0"/>
              </a:rPr>
              <a:t>column name </a:t>
            </a:r>
            <a:r>
              <a:rPr lang="en-IN" sz="1600">
                <a:solidFill>
                  <a:srgbClr val="24292F"/>
                </a:solidFill>
                <a:latin typeface="Times New Roman" panose="02020603050405020304" pitchFamily="18" charset="0"/>
                <a:cs typeface="Times New Roman" panose="02020603050405020304" pitchFamily="18" charset="0"/>
              </a:rPr>
              <a:t>: </a:t>
            </a:r>
            <a:r>
              <a:rPr lang="en-IN" sz="1600" err="1">
                <a:solidFill>
                  <a:srgbClr val="24292F"/>
                </a:solidFill>
                <a:latin typeface="Times New Roman" panose="02020603050405020304" pitchFamily="18" charset="0"/>
                <a:cs typeface="Times New Roman" panose="02020603050405020304" pitchFamily="18" charset="0"/>
              </a:rPr>
              <a:t>HeartDisease</a:t>
            </a:r>
            <a:r>
              <a:rPr lang="en-IN" sz="1600">
                <a:solidFill>
                  <a:srgbClr val="24292F"/>
                </a:solidFill>
                <a:latin typeface="Times New Roman" panose="02020603050405020304" pitchFamily="18" charset="0"/>
                <a:cs typeface="Times New Roman" panose="02020603050405020304" pitchFamily="18" charset="0"/>
              </a:rPr>
              <a:t>  </a:t>
            </a:r>
            <a:r>
              <a:rPr lang="en-IN" sz="1600" b="1" err="1">
                <a:solidFill>
                  <a:srgbClr val="24292F"/>
                </a:solidFill>
                <a:latin typeface="Times New Roman" panose="02020603050405020304" pitchFamily="18" charset="0"/>
                <a:cs typeface="Times New Roman" panose="02020603050405020304" pitchFamily="18" charset="0"/>
              </a:rPr>
              <a:t>per_of_nulls</a:t>
            </a:r>
            <a:r>
              <a:rPr lang="en-IN" sz="1600" b="1">
                <a:solidFill>
                  <a:srgbClr val="24292F"/>
                </a:solidFill>
                <a:latin typeface="Times New Roman" panose="02020603050405020304" pitchFamily="18" charset="0"/>
                <a:cs typeface="Times New Roman" panose="02020603050405020304" pitchFamily="18" charset="0"/>
              </a:rPr>
              <a:t> </a:t>
            </a:r>
            <a:r>
              <a:rPr lang="en-IN" sz="1600">
                <a:solidFill>
                  <a:srgbClr val="24292F"/>
                </a:solidFill>
                <a:latin typeface="Times New Roman" panose="02020603050405020304" pitchFamily="18" charset="0"/>
                <a:cs typeface="Times New Roman" panose="02020603050405020304" pitchFamily="18" charset="0"/>
              </a:rPr>
              <a:t>: % 0.0 </a:t>
            </a:r>
          </a:p>
          <a:p>
            <a:pPr marL="342900" indent="-342900">
              <a:lnSpc>
                <a:spcPct val="110000"/>
              </a:lnSpc>
            </a:pPr>
            <a:r>
              <a:rPr lang="en-IN" sz="1600" b="1" err="1">
                <a:solidFill>
                  <a:srgbClr val="24292F"/>
                </a:solidFill>
                <a:latin typeface="Times New Roman" panose="02020603050405020304" pitchFamily="18" charset="0"/>
                <a:cs typeface="Times New Roman" panose="02020603050405020304" pitchFamily="18" charset="0"/>
              </a:rPr>
              <a:t>num_of_nulls</a:t>
            </a:r>
            <a:r>
              <a:rPr lang="en-IN" sz="1600" b="1">
                <a:solidFill>
                  <a:srgbClr val="24292F"/>
                </a:solidFill>
                <a:latin typeface="Times New Roman" panose="02020603050405020304" pitchFamily="18" charset="0"/>
                <a:cs typeface="Times New Roman" panose="02020603050405020304" pitchFamily="18" charset="0"/>
              </a:rPr>
              <a:t> </a:t>
            </a:r>
            <a:r>
              <a:rPr lang="en-IN" sz="1600">
                <a:solidFill>
                  <a:srgbClr val="24292F"/>
                </a:solidFill>
                <a:latin typeface="Times New Roman" panose="02020603050405020304" pitchFamily="18" charset="0"/>
                <a:cs typeface="Times New Roman" panose="02020603050405020304" pitchFamily="18" charset="0"/>
              </a:rPr>
              <a:t>: 0 </a:t>
            </a:r>
          </a:p>
          <a:p>
            <a:pPr marL="342900" indent="-342900">
              <a:lnSpc>
                <a:spcPct val="110000"/>
              </a:lnSpc>
            </a:pPr>
            <a:r>
              <a:rPr lang="en-IN" sz="1600" b="1" err="1">
                <a:solidFill>
                  <a:srgbClr val="24292F"/>
                </a:solidFill>
                <a:latin typeface="Times New Roman" panose="02020603050405020304" pitchFamily="18" charset="0"/>
                <a:cs typeface="Times New Roman" panose="02020603050405020304" pitchFamily="18" charset="0"/>
              </a:rPr>
              <a:t>num_of_uniques</a:t>
            </a:r>
            <a:r>
              <a:rPr lang="en-IN" sz="1600" b="1">
                <a:solidFill>
                  <a:srgbClr val="24292F"/>
                </a:solidFill>
                <a:latin typeface="Times New Roman" panose="02020603050405020304" pitchFamily="18" charset="0"/>
                <a:cs typeface="Times New Roman" panose="02020603050405020304" pitchFamily="18" charset="0"/>
              </a:rPr>
              <a:t> </a:t>
            </a:r>
            <a:r>
              <a:rPr lang="en-IN" sz="1600">
                <a:solidFill>
                  <a:srgbClr val="24292F"/>
                </a:solidFill>
                <a:latin typeface="Times New Roman" panose="02020603050405020304" pitchFamily="18" charset="0"/>
                <a:cs typeface="Times New Roman" panose="02020603050405020304" pitchFamily="18" charset="0"/>
              </a:rPr>
              <a:t>: 2 </a:t>
            </a:r>
          </a:p>
          <a:p>
            <a:pPr marL="342900" indent="-342900">
              <a:lnSpc>
                <a:spcPct val="110000"/>
              </a:lnSpc>
            </a:pPr>
            <a:r>
              <a:rPr lang="en-IN" sz="1600" b="1">
                <a:solidFill>
                  <a:srgbClr val="0070C0"/>
                </a:solidFill>
                <a:latin typeface="Times New Roman" panose="02020603050405020304" pitchFamily="18" charset="0"/>
                <a:cs typeface="Times New Roman" panose="02020603050405020304" pitchFamily="18" charset="0"/>
              </a:rPr>
              <a:t>1</a:t>
            </a:r>
            <a:r>
              <a:rPr lang="en-IN" sz="1600">
                <a:solidFill>
                  <a:srgbClr val="24292F"/>
                </a:solidFill>
                <a:latin typeface="Times New Roman" panose="02020603050405020304" pitchFamily="18" charset="0"/>
                <a:cs typeface="Times New Roman" panose="02020603050405020304" pitchFamily="18" charset="0"/>
              </a:rPr>
              <a:t>  508</a:t>
            </a:r>
          </a:p>
          <a:p>
            <a:pPr marL="342900" indent="-342900">
              <a:lnSpc>
                <a:spcPct val="110000"/>
              </a:lnSpc>
            </a:pPr>
            <a:r>
              <a:rPr lang="en-IN" sz="1600" b="1">
                <a:solidFill>
                  <a:srgbClr val="FF9300"/>
                </a:solidFill>
                <a:latin typeface="Times New Roman" panose="02020603050405020304" pitchFamily="18" charset="0"/>
                <a:cs typeface="Times New Roman" panose="02020603050405020304" pitchFamily="18" charset="0"/>
              </a:rPr>
              <a:t>0</a:t>
            </a:r>
            <a:r>
              <a:rPr lang="en-IN" sz="1600">
                <a:solidFill>
                  <a:srgbClr val="24292F"/>
                </a:solidFill>
                <a:latin typeface="Times New Roman" panose="02020603050405020304" pitchFamily="18" charset="0"/>
                <a:cs typeface="Times New Roman" panose="02020603050405020304" pitchFamily="18" charset="0"/>
              </a:rPr>
              <a:t>  410 </a:t>
            </a:r>
          </a:p>
          <a:p>
            <a:pPr marL="342900" indent="-342900">
              <a:lnSpc>
                <a:spcPct val="110000"/>
              </a:lnSpc>
            </a:pPr>
            <a:r>
              <a:rPr lang="en-GB" sz="1600" b="1">
                <a:latin typeface="Times New Roman" panose="02020603050405020304" pitchFamily="18" charset="0"/>
                <a:cs typeface="Times New Roman" panose="02020603050405020304" pitchFamily="18" charset="0"/>
              </a:rPr>
              <a:t>Percentage of Heart Disease : </a:t>
            </a:r>
            <a:r>
              <a:rPr lang="en-GB" sz="1600">
                <a:latin typeface="Times New Roman" panose="02020603050405020304" pitchFamily="18" charset="0"/>
                <a:cs typeface="Times New Roman" panose="02020603050405020304" pitchFamily="18" charset="0"/>
              </a:rPr>
              <a:t>55.34%</a:t>
            </a:r>
          </a:p>
          <a:p>
            <a:pPr>
              <a:lnSpc>
                <a:spcPct val="110000"/>
              </a:lnSpc>
            </a:pPr>
            <a:r>
              <a:rPr lang="en-GB" sz="1600">
                <a:latin typeface="Times New Roman" panose="02020603050405020304" pitchFamily="18" charset="0"/>
                <a:cs typeface="Times New Roman" panose="02020603050405020304" pitchFamily="18" charset="0"/>
              </a:rPr>
              <a:t>	(508 cases for Heart Disease)</a:t>
            </a:r>
          </a:p>
          <a:p>
            <a:pPr marL="342900" indent="-342900">
              <a:lnSpc>
                <a:spcPct val="110000"/>
              </a:lnSpc>
            </a:pPr>
            <a:r>
              <a:rPr lang="en-GB" sz="1600" b="1">
                <a:latin typeface="Times New Roman" panose="02020603050405020304" pitchFamily="18" charset="0"/>
                <a:cs typeface="Times New Roman" panose="02020603050405020304" pitchFamily="18" charset="0"/>
              </a:rPr>
              <a:t>Percentage of NOT Heart Disease : </a:t>
            </a:r>
            <a:r>
              <a:rPr lang="en-GB" sz="1600">
                <a:latin typeface="Times New Roman" panose="02020603050405020304" pitchFamily="18" charset="0"/>
                <a:cs typeface="Times New Roman" panose="02020603050405020304" pitchFamily="18" charset="0"/>
              </a:rPr>
              <a:t>44.66% </a:t>
            </a:r>
          </a:p>
          <a:p>
            <a:pPr>
              <a:lnSpc>
                <a:spcPct val="110000"/>
              </a:lnSpc>
            </a:pPr>
            <a:r>
              <a:rPr lang="en-GB" sz="1600">
                <a:latin typeface="Times New Roman" panose="02020603050405020304" pitchFamily="18" charset="0"/>
                <a:cs typeface="Times New Roman" panose="02020603050405020304" pitchFamily="18" charset="0"/>
              </a:rPr>
              <a:t>	 (410 cases for NOT Heart Disease)</a:t>
            </a:r>
            <a:endParaRPr lang="en-IT" sz="160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9BF6B8AD-327D-19CD-E0B1-3A50A5658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26" y="1683026"/>
            <a:ext cx="5208104" cy="4863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40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FFA8-7618-7996-E3E8-9F91FD0932CE}"/>
              </a:ext>
            </a:extLst>
          </p:cNvPr>
          <p:cNvSpPr txBox="1">
            <a:spLocks/>
          </p:cNvSpPr>
          <p:nvPr/>
        </p:nvSpPr>
        <p:spPr>
          <a:xfrm>
            <a:off x="86061" y="107577"/>
            <a:ext cx="11962504" cy="699247"/>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a:solidFill>
                  <a:schemeClr val="accent1">
                    <a:lumMod val="75000"/>
                  </a:schemeClr>
                </a:solidFill>
                <a:latin typeface="Times New Roman" panose="02020603050405020304" pitchFamily="18" charset="0"/>
                <a:cs typeface="Times New Roman" panose="02020603050405020304" pitchFamily="18" charset="0"/>
              </a:rPr>
              <a:t>Measure of spread and center for not heart disease</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A picture containing table&#10;&#10;Description automatically generated">
            <a:extLst>
              <a:ext uri="{FF2B5EF4-FFF2-40B4-BE49-F238E27FC236}">
                <a16:creationId xmlns:a16="http://schemas.microsoft.com/office/drawing/2014/main" id="{FA9FF572-1899-55F5-0910-D2991E154FF0}"/>
              </a:ext>
            </a:extLst>
          </p:cNvPr>
          <p:cNvPicPr>
            <a:picLocks noChangeAspect="1"/>
          </p:cNvPicPr>
          <p:nvPr/>
        </p:nvPicPr>
        <p:blipFill>
          <a:blip r:embed="rId2"/>
          <a:stretch>
            <a:fillRect/>
          </a:stretch>
        </p:blipFill>
        <p:spPr>
          <a:xfrm>
            <a:off x="136108" y="874192"/>
            <a:ext cx="11875474" cy="2291838"/>
          </a:xfrm>
          <a:prstGeom prst="rect">
            <a:avLst/>
          </a:prstGeom>
        </p:spPr>
      </p:pic>
      <p:sp>
        <p:nvSpPr>
          <p:cNvPr id="4" name="Title 1">
            <a:extLst>
              <a:ext uri="{FF2B5EF4-FFF2-40B4-BE49-F238E27FC236}">
                <a16:creationId xmlns:a16="http://schemas.microsoft.com/office/drawing/2014/main" id="{B4730020-D793-095C-4489-1029E2E8F50E}"/>
              </a:ext>
            </a:extLst>
          </p:cNvPr>
          <p:cNvSpPr txBox="1">
            <a:spLocks/>
          </p:cNvSpPr>
          <p:nvPr/>
        </p:nvSpPr>
        <p:spPr>
          <a:xfrm>
            <a:off x="84204" y="3005855"/>
            <a:ext cx="11880194" cy="93897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algn="ctr"/>
            <a:r>
              <a:rPr lang="en-IT">
                <a:solidFill>
                  <a:schemeClr val="accent1">
                    <a:lumMod val="75000"/>
                  </a:schemeClr>
                </a:solidFill>
                <a:latin typeface="Times New Roman" panose="02020603050405020304" pitchFamily="18" charset="0"/>
                <a:cs typeface="Times New Roman" panose="02020603050405020304" pitchFamily="18" charset="0"/>
              </a:rPr>
              <a:t>Measure of speread and center for heart disease</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descr="A picture containing table&#10;&#10;Description automatically generated">
            <a:extLst>
              <a:ext uri="{FF2B5EF4-FFF2-40B4-BE49-F238E27FC236}">
                <a16:creationId xmlns:a16="http://schemas.microsoft.com/office/drawing/2014/main" id="{EEE2F03B-0055-986D-4962-E256DC68878C}"/>
              </a:ext>
            </a:extLst>
          </p:cNvPr>
          <p:cNvPicPr>
            <a:picLocks noChangeAspect="1"/>
          </p:cNvPicPr>
          <p:nvPr/>
        </p:nvPicPr>
        <p:blipFill>
          <a:blip r:embed="rId3"/>
          <a:stretch>
            <a:fillRect/>
          </a:stretch>
        </p:blipFill>
        <p:spPr>
          <a:xfrm>
            <a:off x="133541" y="3901464"/>
            <a:ext cx="11875967" cy="2717759"/>
          </a:xfrm>
          <a:prstGeom prst="rect">
            <a:avLst/>
          </a:prstGeom>
        </p:spPr>
      </p:pic>
    </p:spTree>
    <p:extLst>
      <p:ext uri="{BB962C8B-B14F-4D97-AF65-F5344CB8AC3E}">
        <p14:creationId xmlns:p14="http://schemas.microsoft.com/office/powerpoint/2010/main" val="181580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1F71-FA15-8CA2-3B72-F06F11E9ADBE}"/>
              </a:ext>
            </a:extLst>
          </p:cNvPr>
          <p:cNvSpPr>
            <a:spLocks noGrp="1"/>
          </p:cNvSpPr>
          <p:nvPr>
            <p:ph type="ctrTitle"/>
          </p:nvPr>
        </p:nvSpPr>
        <p:spPr>
          <a:xfrm>
            <a:off x="0" y="0"/>
            <a:ext cx="12192000" cy="1172584"/>
          </a:xfrm>
        </p:spPr>
        <p:txBody>
          <a:bodyPr>
            <a:noAutofit/>
          </a:bodyPr>
          <a:lstStyle/>
          <a:p>
            <a:pPr algn="ctr"/>
            <a:r>
              <a:rPr lang="en-GB" u="none" strike="noStrike">
                <a:solidFill>
                  <a:schemeClr val="accent1">
                    <a:lumMod val="75000"/>
                  </a:schemeClr>
                </a:solidFill>
                <a:effectLst/>
                <a:latin typeface="Times New Roman" panose="02020603050405020304" pitchFamily="18" charset="0"/>
                <a:cs typeface="Times New Roman" panose="02020603050405020304" pitchFamily="18" charset="0"/>
              </a:rPr>
              <a:t>Splitting Dataset into numeric &amp; categoric features</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1DB4CB6A-1BE2-BAA5-9636-B866C1F5922A}"/>
              </a:ext>
            </a:extLst>
          </p:cNvPr>
          <p:cNvGraphicFramePr>
            <a:graphicFrameLocks noGrp="1"/>
          </p:cNvGraphicFramePr>
          <p:nvPr>
            <p:extLst>
              <p:ext uri="{D42A27DB-BD31-4B8C-83A1-F6EECF244321}">
                <p14:modId xmlns:p14="http://schemas.microsoft.com/office/powerpoint/2010/main" val="400089253"/>
              </p:ext>
            </p:extLst>
          </p:nvPr>
        </p:nvGraphicFramePr>
        <p:xfrm>
          <a:off x="3775037" y="1553473"/>
          <a:ext cx="2463502" cy="3182074"/>
        </p:xfrm>
        <a:graphic>
          <a:graphicData uri="http://schemas.openxmlformats.org/drawingml/2006/table">
            <a:tbl>
              <a:tblPr firstRow="1" bandRow="1">
                <a:tableStyleId>{5C22544A-7EE6-4342-B048-85BDC9FD1C3A}</a:tableStyleId>
              </a:tblPr>
              <a:tblGrid>
                <a:gridCol w="2463502">
                  <a:extLst>
                    <a:ext uri="{9D8B030D-6E8A-4147-A177-3AD203B41FA5}">
                      <a16:colId xmlns:a16="http://schemas.microsoft.com/office/drawing/2014/main" val="626874162"/>
                    </a:ext>
                  </a:extLst>
                </a:gridCol>
              </a:tblGrid>
              <a:tr h="454582">
                <a:tc>
                  <a:txBody>
                    <a:bodyPr/>
                    <a:lstStyle/>
                    <a:p>
                      <a:pPr algn="ctr"/>
                      <a:r>
                        <a:rPr lang="en-US"/>
                        <a:t>Numerical variables </a:t>
                      </a:r>
                    </a:p>
                  </a:txBody>
                  <a:tcPr/>
                </a:tc>
                <a:extLst>
                  <a:ext uri="{0D108BD9-81ED-4DB2-BD59-A6C34878D82A}">
                    <a16:rowId xmlns:a16="http://schemas.microsoft.com/office/drawing/2014/main" val="3208447284"/>
                  </a:ext>
                </a:extLst>
              </a:tr>
              <a:tr h="454582">
                <a:tc>
                  <a:txBody>
                    <a:bodyPr/>
                    <a:lstStyle/>
                    <a:p>
                      <a:pPr algn="ctr"/>
                      <a:r>
                        <a:rPr lang="en-US"/>
                        <a:t>Age </a:t>
                      </a:r>
                    </a:p>
                  </a:txBody>
                  <a:tcPr/>
                </a:tc>
                <a:extLst>
                  <a:ext uri="{0D108BD9-81ED-4DB2-BD59-A6C34878D82A}">
                    <a16:rowId xmlns:a16="http://schemas.microsoft.com/office/drawing/2014/main" val="1154505530"/>
                  </a:ext>
                </a:extLst>
              </a:tr>
              <a:tr h="454582">
                <a:tc>
                  <a:txBody>
                    <a:bodyPr/>
                    <a:lstStyle/>
                    <a:p>
                      <a:pPr algn="ctr"/>
                      <a:r>
                        <a:rPr lang="en-US"/>
                        <a:t>RestingBP</a:t>
                      </a:r>
                    </a:p>
                  </a:txBody>
                  <a:tcPr/>
                </a:tc>
                <a:extLst>
                  <a:ext uri="{0D108BD9-81ED-4DB2-BD59-A6C34878D82A}">
                    <a16:rowId xmlns:a16="http://schemas.microsoft.com/office/drawing/2014/main" val="4274623643"/>
                  </a:ext>
                </a:extLst>
              </a:tr>
              <a:tr h="454582">
                <a:tc>
                  <a:txBody>
                    <a:bodyPr/>
                    <a:lstStyle/>
                    <a:p>
                      <a:pPr algn="ctr"/>
                      <a:r>
                        <a:rPr lang="en-US"/>
                        <a:t>Cholesterol</a:t>
                      </a:r>
                    </a:p>
                  </a:txBody>
                  <a:tcPr/>
                </a:tc>
                <a:extLst>
                  <a:ext uri="{0D108BD9-81ED-4DB2-BD59-A6C34878D82A}">
                    <a16:rowId xmlns:a16="http://schemas.microsoft.com/office/drawing/2014/main" val="3296499070"/>
                  </a:ext>
                </a:extLst>
              </a:tr>
              <a:tr h="454582">
                <a:tc>
                  <a:txBody>
                    <a:bodyPr/>
                    <a:lstStyle/>
                    <a:p>
                      <a:pPr algn="ctr"/>
                      <a:r>
                        <a:rPr lang="en-US"/>
                        <a:t>FastingBS</a:t>
                      </a:r>
                    </a:p>
                  </a:txBody>
                  <a:tcPr/>
                </a:tc>
                <a:extLst>
                  <a:ext uri="{0D108BD9-81ED-4DB2-BD59-A6C34878D82A}">
                    <a16:rowId xmlns:a16="http://schemas.microsoft.com/office/drawing/2014/main" val="3306804634"/>
                  </a:ext>
                </a:extLst>
              </a:tr>
              <a:tr h="454582">
                <a:tc>
                  <a:txBody>
                    <a:bodyPr/>
                    <a:lstStyle/>
                    <a:p>
                      <a:pPr algn="ctr"/>
                      <a:r>
                        <a:rPr lang="en-US"/>
                        <a:t>MaxHR</a:t>
                      </a:r>
                    </a:p>
                  </a:txBody>
                  <a:tcPr/>
                </a:tc>
                <a:extLst>
                  <a:ext uri="{0D108BD9-81ED-4DB2-BD59-A6C34878D82A}">
                    <a16:rowId xmlns:a16="http://schemas.microsoft.com/office/drawing/2014/main" val="1985789542"/>
                  </a:ext>
                </a:extLst>
              </a:tr>
              <a:tr h="454582">
                <a:tc>
                  <a:txBody>
                    <a:bodyPr/>
                    <a:lstStyle/>
                    <a:p>
                      <a:pPr algn="ctr"/>
                      <a:r>
                        <a:rPr lang="en-US" err="1"/>
                        <a:t>Oldpeak</a:t>
                      </a:r>
                      <a:endParaRPr lang="en-US"/>
                    </a:p>
                  </a:txBody>
                  <a:tcPr/>
                </a:tc>
                <a:extLst>
                  <a:ext uri="{0D108BD9-81ED-4DB2-BD59-A6C34878D82A}">
                    <a16:rowId xmlns:a16="http://schemas.microsoft.com/office/drawing/2014/main" val="4038455581"/>
                  </a:ext>
                </a:extLst>
              </a:tr>
            </a:tbl>
          </a:graphicData>
        </a:graphic>
      </p:graphicFrame>
      <p:graphicFrame>
        <p:nvGraphicFramePr>
          <p:cNvPr id="5" name="Table 5">
            <a:extLst>
              <a:ext uri="{FF2B5EF4-FFF2-40B4-BE49-F238E27FC236}">
                <a16:creationId xmlns:a16="http://schemas.microsoft.com/office/drawing/2014/main" id="{2770148A-853C-F93D-042F-C8B0CE322A04}"/>
              </a:ext>
            </a:extLst>
          </p:cNvPr>
          <p:cNvGraphicFramePr>
            <a:graphicFrameLocks noGrp="1"/>
          </p:cNvGraphicFramePr>
          <p:nvPr>
            <p:extLst>
              <p:ext uri="{D42A27DB-BD31-4B8C-83A1-F6EECF244321}">
                <p14:modId xmlns:p14="http://schemas.microsoft.com/office/powerpoint/2010/main" val="1169257689"/>
              </p:ext>
            </p:extLst>
          </p:nvPr>
        </p:nvGraphicFramePr>
        <p:xfrm>
          <a:off x="6443830" y="1553473"/>
          <a:ext cx="2936837" cy="2713617"/>
        </p:xfrm>
        <a:graphic>
          <a:graphicData uri="http://schemas.openxmlformats.org/drawingml/2006/table">
            <a:tbl>
              <a:tblPr firstRow="1" bandRow="1">
                <a:tableStyleId>{5C22544A-7EE6-4342-B048-85BDC9FD1C3A}</a:tableStyleId>
              </a:tblPr>
              <a:tblGrid>
                <a:gridCol w="2936837">
                  <a:extLst>
                    <a:ext uri="{9D8B030D-6E8A-4147-A177-3AD203B41FA5}">
                      <a16:colId xmlns:a16="http://schemas.microsoft.com/office/drawing/2014/main" val="2201901925"/>
                    </a:ext>
                  </a:extLst>
                </a:gridCol>
              </a:tblGrid>
              <a:tr h="447449">
                <a:tc>
                  <a:txBody>
                    <a:bodyPr/>
                    <a:lstStyle/>
                    <a:p>
                      <a:pPr algn="ctr"/>
                      <a:r>
                        <a:rPr lang="en-US"/>
                        <a:t>Categorical variables </a:t>
                      </a:r>
                    </a:p>
                  </a:txBody>
                  <a:tcPr/>
                </a:tc>
                <a:extLst>
                  <a:ext uri="{0D108BD9-81ED-4DB2-BD59-A6C34878D82A}">
                    <a16:rowId xmlns:a16="http://schemas.microsoft.com/office/drawing/2014/main" val="2980282830"/>
                  </a:ext>
                </a:extLst>
              </a:tr>
              <a:tr h="473337">
                <a:tc>
                  <a:txBody>
                    <a:bodyPr/>
                    <a:lstStyle/>
                    <a:p>
                      <a:pPr algn="ctr"/>
                      <a:r>
                        <a:rPr lang="en-US"/>
                        <a:t>Sex</a:t>
                      </a:r>
                    </a:p>
                  </a:txBody>
                  <a:tcPr/>
                </a:tc>
                <a:extLst>
                  <a:ext uri="{0D108BD9-81ED-4DB2-BD59-A6C34878D82A}">
                    <a16:rowId xmlns:a16="http://schemas.microsoft.com/office/drawing/2014/main" val="605740601"/>
                  </a:ext>
                </a:extLst>
              </a:tr>
              <a:tr h="451821">
                <a:tc>
                  <a:txBody>
                    <a:bodyPr/>
                    <a:lstStyle/>
                    <a:p>
                      <a:pPr algn="ctr"/>
                      <a:r>
                        <a:rPr lang="en-US" err="1"/>
                        <a:t>ChestPainType</a:t>
                      </a:r>
                      <a:endParaRPr lang="en-US"/>
                    </a:p>
                  </a:txBody>
                  <a:tcPr/>
                </a:tc>
                <a:extLst>
                  <a:ext uri="{0D108BD9-81ED-4DB2-BD59-A6C34878D82A}">
                    <a16:rowId xmlns:a16="http://schemas.microsoft.com/office/drawing/2014/main" val="644425136"/>
                  </a:ext>
                </a:extLst>
              </a:tr>
              <a:tr h="430306">
                <a:tc>
                  <a:txBody>
                    <a:bodyPr/>
                    <a:lstStyle/>
                    <a:p>
                      <a:pPr algn="ctr"/>
                      <a:r>
                        <a:rPr lang="en-US" err="1"/>
                        <a:t>RestingECG</a:t>
                      </a:r>
                      <a:endParaRPr lang="en-US"/>
                    </a:p>
                  </a:txBody>
                  <a:tcPr/>
                </a:tc>
                <a:extLst>
                  <a:ext uri="{0D108BD9-81ED-4DB2-BD59-A6C34878D82A}">
                    <a16:rowId xmlns:a16="http://schemas.microsoft.com/office/drawing/2014/main" val="744643515"/>
                  </a:ext>
                </a:extLst>
              </a:tr>
              <a:tr h="473336">
                <a:tc>
                  <a:txBody>
                    <a:bodyPr/>
                    <a:lstStyle/>
                    <a:p>
                      <a:pPr algn="ctr"/>
                      <a:r>
                        <a:rPr lang="en-US" err="1"/>
                        <a:t>ExerciseAngina</a:t>
                      </a:r>
                      <a:endParaRPr lang="en-US"/>
                    </a:p>
                  </a:txBody>
                  <a:tcPr/>
                </a:tc>
                <a:extLst>
                  <a:ext uri="{0D108BD9-81ED-4DB2-BD59-A6C34878D82A}">
                    <a16:rowId xmlns:a16="http://schemas.microsoft.com/office/drawing/2014/main" val="1416171149"/>
                  </a:ext>
                </a:extLst>
              </a:tr>
              <a:tr h="437368">
                <a:tc>
                  <a:txBody>
                    <a:bodyPr/>
                    <a:lstStyle/>
                    <a:p>
                      <a:pPr algn="ctr"/>
                      <a:r>
                        <a:rPr lang="en-US" err="1"/>
                        <a:t>ST_Slope</a:t>
                      </a:r>
                      <a:endParaRPr lang="en-US"/>
                    </a:p>
                  </a:txBody>
                  <a:tcPr/>
                </a:tc>
                <a:extLst>
                  <a:ext uri="{0D108BD9-81ED-4DB2-BD59-A6C34878D82A}">
                    <a16:rowId xmlns:a16="http://schemas.microsoft.com/office/drawing/2014/main" val="1313422485"/>
                  </a:ext>
                </a:extLst>
              </a:tr>
            </a:tbl>
          </a:graphicData>
        </a:graphic>
      </p:graphicFrame>
    </p:spTree>
    <p:extLst>
      <p:ext uri="{BB962C8B-B14F-4D97-AF65-F5344CB8AC3E}">
        <p14:creationId xmlns:p14="http://schemas.microsoft.com/office/powerpoint/2010/main" val="53734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4A84-0C58-C460-1CF0-3C4E0182A179}"/>
              </a:ext>
            </a:extLst>
          </p:cNvPr>
          <p:cNvSpPr txBox="1">
            <a:spLocks/>
          </p:cNvSpPr>
          <p:nvPr/>
        </p:nvSpPr>
        <p:spPr>
          <a:xfrm>
            <a:off x="0" y="1387737"/>
            <a:ext cx="12192000" cy="965721"/>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2.3. Examination of Numerical Features </a:t>
            </a:r>
          </a:p>
        </p:txBody>
      </p:sp>
      <p:pic>
        <p:nvPicPr>
          <p:cNvPr id="3" name="Picture 2" descr="A picture containing table&#10;&#10;Description automatically generated">
            <a:extLst>
              <a:ext uri="{FF2B5EF4-FFF2-40B4-BE49-F238E27FC236}">
                <a16:creationId xmlns:a16="http://schemas.microsoft.com/office/drawing/2014/main" id="{B72660EC-CCF1-ECFE-BB76-7D9375BD365D}"/>
              </a:ext>
            </a:extLst>
          </p:cNvPr>
          <p:cNvPicPr>
            <a:picLocks noChangeAspect="1"/>
          </p:cNvPicPr>
          <p:nvPr/>
        </p:nvPicPr>
        <p:blipFill>
          <a:blip r:embed="rId2"/>
          <a:stretch>
            <a:fillRect/>
          </a:stretch>
        </p:blipFill>
        <p:spPr>
          <a:xfrm>
            <a:off x="610549" y="2484252"/>
            <a:ext cx="10970901" cy="2504385"/>
          </a:xfrm>
          <a:prstGeom prst="rect">
            <a:avLst/>
          </a:prstGeom>
        </p:spPr>
      </p:pic>
    </p:spTree>
    <p:extLst>
      <p:ext uri="{BB962C8B-B14F-4D97-AF65-F5344CB8AC3E}">
        <p14:creationId xmlns:p14="http://schemas.microsoft.com/office/powerpoint/2010/main" val="338386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1F71-FA15-8CA2-3B72-F06F11E9ADBE}"/>
              </a:ext>
            </a:extLst>
          </p:cNvPr>
          <p:cNvSpPr>
            <a:spLocks noGrp="1"/>
          </p:cNvSpPr>
          <p:nvPr>
            <p:ph type="ctrTitle"/>
          </p:nvPr>
        </p:nvSpPr>
        <p:spPr>
          <a:xfrm>
            <a:off x="0" y="0"/>
            <a:ext cx="12192000" cy="965721"/>
          </a:xfrm>
        </p:spPr>
        <p:txBody>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Data spared of Numerical variables </a:t>
            </a:r>
          </a:p>
        </p:txBody>
      </p:sp>
      <p:pic>
        <p:nvPicPr>
          <p:cNvPr id="4" name="Picture 3">
            <a:extLst>
              <a:ext uri="{FF2B5EF4-FFF2-40B4-BE49-F238E27FC236}">
                <a16:creationId xmlns:a16="http://schemas.microsoft.com/office/drawing/2014/main" id="{53D212A0-8ED7-4693-6CB1-990759F5A7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139687"/>
            <a:ext cx="12191999" cy="5718313"/>
          </a:xfrm>
          <a:prstGeom prst="rect">
            <a:avLst/>
          </a:prstGeom>
        </p:spPr>
      </p:pic>
    </p:spTree>
    <p:extLst>
      <p:ext uri="{BB962C8B-B14F-4D97-AF65-F5344CB8AC3E}">
        <p14:creationId xmlns:p14="http://schemas.microsoft.com/office/powerpoint/2010/main" val="4508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1F71-FA15-8CA2-3B72-F06F11E9ADBE}"/>
              </a:ext>
            </a:extLst>
          </p:cNvPr>
          <p:cNvSpPr>
            <a:spLocks noGrp="1"/>
          </p:cNvSpPr>
          <p:nvPr>
            <p:ph type="ctrTitle"/>
          </p:nvPr>
        </p:nvSpPr>
        <p:spPr>
          <a:xfrm>
            <a:off x="0" y="0"/>
            <a:ext cx="12192000" cy="1219200"/>
          </a:xfrm>
        </p:spPr>
        <p:txBody>
          <a:bodyPr>
            <a:normAutofit/>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 Spread of Numerical variables with having Diseases and not having Diseases </a:t>
            </a:r>
          </a:p>
        </p:txBody>
      </p:sp>
      <p:pic>
        <p:nvPicPr>
          <p:cNvPr id="5" name="Picture 4" descr="Chart, box and whisker chart&#10;&#10;Description automatically generated">
            <a:extLst>
              <a:ext uri="{FF2B5EF4-FFF2-40B4-BE49-F238E27FC236}">
                <a16:creationId xmlns:a16="http://schemas.microsoft.com/office/drawing/2014/main" id="{6CACF5CB-87F8-4CAF-644A-B02ED3E5B9D1}"/>
              </a:ext>
            </a:extLst>
          </p:cNvPr>
          <p:cNvPicPr>
            <a:picLocks noChangeAspect="1"/>
          </p:cNvPicPr>
          <p:nvPr/>
        </p:nvPicPr>
        <p:blipFill>
          <a:blip r:embed="rId2"/>
          <a:stretch>
            <a:fillRect/>
          </a:stretch>
        </p:blipFill>
        <p:spPr>
          <a:xfrm>
            <a:off x="0" y="1326548"/>
            <a:ext cx="12191999" cy="5531451"/>
          </a:xfrm>
          <a:prstGeom prst="rect">
            <a:avLst/>
          </a:prstGeom>
        </p:spPr>
      </p:pic>
    </p:spTree>
    <p:extLst>
      <p:ext uri="{BB962C8B-B14F-4D97-AF65-F5344CB8AC3E}">
        <p14:creationId xmlns:p14="http://schemas.microsoft.com/office/powerpoint/2010/main" val="1290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Chart&#10;&#10;Description automatically generated">
            <a:extLst>
              <a:ext uri="{FF2B5EF4-FFF2-40B4-BE49-F238E27FC236}">
                <a16:creationId xmlns:a16="http://schemas.microsoft.com/office/drawing/2014/main" id="{D07D6F33-8455-01B9-28E9-D0F059B36690}"/>
              </a:ext>
            </a:extLst>
          </p:cNvPr>
          <p:cNvPicPr>
            <a:picLocks noChangeAspect="1"/>
          </p:cNvPicPr>
          <p:nvPr/>
        </p:nvPicPr>
        <p:blipFill rotWithShape="1">
          <a:blip r:embed="rId2"/>
          <a:srcRect l="14988" r="7236" b="1"/>
          <a:stretch/>
        </p:blipFill>
        <p:spPr>
          <a:xfrm>
            <a:off x="21" y="0"/>
            <a:ext cx="12191979" cy="6857989"/>
          </a:xfrm>
          <a:prstGeom prst="rect">
            <a:avLst/>
          </a:prstGeom>
          <a:noFill/>
        </p:spPr>
      </p:pic>
      <p:sp>
        <p:nvSpPr>
          <p:cNvPr id="2" name="Title 1">
            <a:extLst>
              <a:ext uri="{FF2B5EF4-FFF2-40B4-BE49-F238E27FC236}">
                <a16:creationId xmlns:a16="http://schemas.microsoft.com/office/drawing/2014/main" id="{8C75814C-4CBB-EDB3-0F22-D81760672183}"/>
              </a:ext>
            </a:extLst>
          </p:cNvPr>
          <p:cNvSpPr>
            <a:spLocks noGrp="1"/>
          </p:cNvSpPr>
          <p:nvPr>
            <p:ph type="ctrTitle"/>
          </p:nvPr>
        </p:nvSpPr>
        <p:spPr>
          <a:xfrm>
            <a:off x="7219666" y="4906317"/>
            <a:ext cx="4133414" cy="1232744"/>
          </a:xfrm>
        </p:spPr>
        <p:txBody>
          <a:bodyPr anchor="ctr">
            <a:normAutofit/>
          </a:bodyPr>
          <a:lstStyle/>
          <a:p>
            <a:pPr algn="r"/>
            <a:r>
              <a:rPr lang="en-US">
                <a:solidFill>
                  <a:schemeClr val="accent1">
                    <a:lumMod val="50000"/>
                  </a:schemeClr>
                </a:solidFill>
              </a:rPr>
              <a:t>3D-Scatter Plot  </a:t>
            </a:r>
          </a:p>
        </p:txBody>
      </p:sp>
    </p:spTree>
    <p:extLst>
      <p:ext uri="{BB962C8B-B14F-4D97-AF65-F5344CB8AC3E}">
        <p14:creationId xmlns:p14="http://schemas.microsoft.com/office/powerpoint/2010/main" val="71234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6E4B-D113-1DC0-A7B7-021B8616AA3D}"/>
              </a:ext>
            </a:extLst>
          </p:cNvPr>
          <p:cNvSpPr txBox="1">
            <a:spLocks/>
          </p:cNvSpPr>
          <p:nvPr/>
        </p:nvSpPr>
        <p:spPr>
          <a:xfrm>
            <a:off x="0" y="684967"/>
            <a:ext cx="12192000" cy="952387"/>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sz="3600">
                <a:solidFill>
                  <a:schemeClr val="accent1">
                    <a:lumMod val="75000"/>
                  </a:schemeClr>
                </a:solidFill>
                <a:latin typeface="Times New Roman" panose="02020603050405020304" pitchFamily="18" charset="0"/>
                <a:cs typeface="Times New Roman" panose="02020603050405020304" pitchFamily="18" charset="0"/>
              </a:rPr>
              <a:t>2.4. The Examination of Skewness &amp; Kurtosis</a:t>
            </a:r>
            <a:br>
              <a:rPr lang="en-IN" sz="3600">
                <a:solidFill>
                  <a:schemeClr val="accent1">
                    <a:lumMod val="75000"/>
                  </a:schemeClr>
                </a:solidFill>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3" name="Table 4">
            <a:extLst>
              <a:ext uri="{FF2B5EF4-FFF2-40B4-BE49-F238E27FC236}">
                <a16:creationId xmlns:a16="http://schemas.microsoft.com/office/drawing/2014/main" id="{9BB896BE-4089-F1DB-E3CF-B903F81BF6FB}"/>
              </a:ext>
            </a:extLst>
          </p:cNvPr>
          <p:cNvGraphicFramePr>
            <a:graphicFrameLocks noGrp="1"/>
          </p:cNvGraphicFramePr>
          <p:nvPr>
            <p:extLst>
              <p:ext uri="{D42A27DB-BD31-4B8C-83A1-F6EECF244321}">
                <p14:modId xmlns:p14="http://schemas.microsoft.com/office/powerpoint/2010/main" val="3732439938"/>
              </p:ext>
            </p:extLst>
          </p:nvPr>
        </p:nvGraphicFramePr>
        <p:xfrm>
          <a:off x="185531" y="2603351"/>
          <a:ext cx="11542643" cy="3954097"/>
        </p:xfrm>
        <a:graphic>
          <a:graphicData uri="http://schemas.openxmlformats.org/drawingml/2006/table">
            <a:tbl>
              <a:tblPr firstRow="1" bandRow="1">
                <a:tableStyleId>{5C22544A-7EE6-4342-B048-85BDC9FD1C3A}</a:tableStyleId>
              </a:tblPr>
              <a:tblGrid>
                <a:gridCol w="1807203">
                  <a:extLst>
                    <a:ext uri="{9D8B030D-6E8A-4147-A177-3AD203B41FA5}">
                      <a16:colId xmlns:a16="http://schemas.microsoft.com/office/drawing/2014/main" val="574970439"/>
                    </a:ext>
                  </a:extLst>
                </a:gridCol>
                <a:gridCol w="2241627">
                  <a:extLst>
                    <a:ext uri="{9D8B030D-6E8A-4147-A177-3AD203B41FA5}">
                      <a16:colId xmlns:a16="http://schemas.microsoft.com/office/drawing/2014/main" val="4025465687"/>
                    </a:ext>
                  </a:extLst>
                </a:gridCol>
                <a:gridCol w="7493813">
                  <a:extLst>
                    <a:ext uri="{9D8B030D-6E8A-4147-A177-3AD203B41FA5}">
                      <a16:colId xmlns:a16="http://schemas.microsoft.com/office/drawing/2014/main" val="2936010512"/>
                    </a:ext>
                  </a:extLst>
                </a:gridCol>
              </a:tblGrid>
              <a:tr h="564871">
                <a:tc>
                  <a:txBody>
                    <a:bodyPr/>
                    <a:lstStyle/>
                    <a:p>
                      <a:r>
                        <a:rPr lang="en-IN" sz="1800" b="0" i="0" kern="1200" err="1">
                          <a:solidFill>
                            <a:schemeClr val="lt1"/>
                          </a:solidFill>
                          <a:effectLst/>
                          <a:latin typeface="+mn-lt"/>
                          <a:ea typeface="+mn-ea"/>
                          <a:cs typeface="+mn-cs"/>
                        </a:rPr>
                        <a:t>FastingBS</a:t>
                      </a:r>
                      <a:endParaRPr lang="en-US"/>
                    </a:p>
                  </a:txBody>
                  <a:tcPr/>
                </a:tc>
                <a:tc>
                  <a:txBody>
                    <a:bodyPr/>
                    <a:lstStyle/>
                    <a:p>
                      <a:r>
                        <a:rPr lang="en-IN" sz="1800" b="0" i="0" kern="1200">
                          <a:solidFill>
                            <a:schemeClr val="lt1"/>
                          </a:solidFill>
                          <a:effectLst/>
                          <a:latin typeface="+mn-lt"/>
                          <a:ea typeface="+mn-ea"/>
                          <a:cs typeface="+mn-cs"/>
                        </a:rPr>
                        <a:t>1.264</a:t>
                      </a:r>
                      <a:endParaRPr lang="en-US"/>
                    </a:p>
                  </a:txBody>
                  <a:tcPr/>
                </a:tc>
                <a:tc>
                  <a:txBody>
                    <a:bodyPr/>
                    <a:lstStyle/>
                    <a:p>
                      <a:r>
                        <a:rPr lang="en-IN" sz="1800" b="0" i="0" kern="1200">
                          <a:solidFill>
                            <a:schemeClr val="lt1"/>
                          </a:solidFill>
                          <a:effectLst/>
                          <a:latin typeface="+mn-lt"/>
                          <a:ea typeface="+mn-ea"/>
                          <a:cs typeface="+mn-cs"/>
                        </a:rPr>
                        <a:t>Means that the distribution is approx. </a:t>
                      </a:r>
                      <a:r>
                        <a:rPr lang="en-IN" sz="1800" b="1" i="0" kern="1200">
                          <a:solidFill>
                            <a:schemeClr val="lt1"/>
                          </a:solidFill>
                          <a:effectLst/>
                          <a:latin typeface="+mn-lt"/>
                          <a:ea typeface="+mn-ea"/>
                          <a:cs typeface="+mn-cs"/>
                        </a:rPr>
                        <a:t>highly skewed</a:t>
                      </a:r>
                      <a:endParaRPr lang="en-US"/>
                    </a:p>
                  </a:txBody>
                  <a:tcPr/>
                </a:tc>
                <a:extLst>
                  <a:ext uri="{0D108BD9-81ED-4DB2-BD59-A6C34878D82A}">
                    <a16:rowId xmlns:a16="http://schemas.microsoft.com/office/drawing/2014/main" val="3470525363"/>
                  </a:ext>
                </a:extLst>
              </a:tr>
              <a:tr h="564871">
                <a:tc>
                  <a:txBody>
                    <a:bodyPr/>
                    <a:lstStyle/>
                    <a:p>
                      <a:r>
                        <a:rPr lang="en-IN" sz="1800" b="0" i="0" kern="1200" err="1">
                          <a:solidFill>
                            <a:schemeClr val="dk1"/>
                          </a:solidFill>
                          <a:effectLst/>
                          <a:latin typeface="+mn-lt"/>
                          <a:ea typeface="+mn-ea"/>
                          <a:cs typeface="+mn-cs"/>
                        </a:rPr>
                        <a:t>Oldpeak</a:t>
                      </a:r>
                      <a:r>
                        <a:rPr lang="en-IN" sz="1800" b="0" i="0" kern="1200">
                          <a:solidFill>
                            <a:schemeClr val="dk1"/>
                          </a:solidFill>
                          <a:effectLst/>
                          <a:latin typeface="+mn-lt"/>
                          <a:ea typeface="+mn-ea"/>
                          <a:cs typeface="+mn-cs"/>
                        </a:rPr>
                        <a:t> </a:t>
                      </a:r>
                      <a:endParaRPr lang="en-US"/>
                    </a:p>
                  </a:txBody>
                  <a:tcPr/>
                </a:tc>
                <a:tc>
                  <a:txBody>
                    <a:bodyPr/>
                    <a:lstStyle/>
                    <a:p>
                      <a:r>
                        <a:rPr lang="en-IN" sz="1800" b="0" i="0" kern="1200">
                          <a:solidFill>
                            <a:schemeClr val="dk1"/>
                          </a:solidFill>
                          <a:effectLst/>
                          <a:latin typeface="+mn-lt"/>
                          <a:ea typeface="+mn-ea"/>
                          <a:cs typeface="+mn-cs"/>
                        </a:rPr>
                        <a:t>1.023</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highly skewed </a:t>
                      </a:r>
                      <a:endParaRPr lang="en-US"/>
                    </a:p>
                  </a:txBody>
                  <a:tcPr/>
                </a:tc>
                <a:extLst>
                  <a:ext uri="{0D108BD9-81ED-4DB2-BD59-A6C34878D82A}">
                    <a16:rowId xmlns:a16="http://schemas.microsoft.com/office/drawing/2014/main" val="4129846136"/>
                  </a:ext>
                </a:extLst>
              </a:tr>
              <a:tr h="564871">
                <a:tc>
                  <a:txBody>
                    <a:bodyPr/>
                    <a:lstStyle/>
                    <a:p>
                      <a:r>
                        <a:rPr lang="en-IN" sz="1800" b="0" i="0" kern="1200" err="1">
                          <a:solidFill>
                            <a:schemeClr val="dk1"/>
                          </a:solidFill>
                          <a:effectLst/>
                          <a:latin typeface="+mn-lt"/>
                          <a:ea typeface="+mn-ea"/>
                          <a:cs typeface="+mn-cs"/>
                        </a:rPr>
                        <a:t>RestingBP</a:t>
                      </a:r>
                      <a:endParaRPr lang="en-US"/>
                    </a:p>
                  </a:txBody>
                  <a:tcPr/>
                </a:tc>
                <a:tc>
                  <a:txBody>
                    <a:bodyPr/>
                    <a:lstStyle/>
                    <a:p>
                      <a:r>
                        <a:rPr lang="en-IN" sz="1800" b="0" i="0" kern="1200">
                          <a:solidFill>
                            <a:schemeClr val="dk1"/>
                          </a:solidFill>
                          <a:effectLst/>
                          <a:latin typeface="+mn-lt"/>
                          <a:ea typeface="+mn-ea"/>
                          <a:cs typeface="+mn-cs"/>
                        </a:rPr>
                        <a:t>0.180</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symmetric </a:t>
                      </a:r>
                      <a:endParaRPr lang="en-US"/>
                    </a:p>
                  </a:txBody>
                  <a:tcPr/>
                </a:tc>
                <a:extLst>
                  <a:ext uri="{0D108BD9-81ED-4DB2-BD59-A6C34878D82A}">
                    <a16:rowId xmlns:a16="http://schemas.microsoft.com/office/drawing/2014/main" val="2962418516"/>
                  </a:ext>
                </a:extLst>
              </a:tr>
              <a:tr h="564871">
                <a:tc>
                  <a:txBody>
                    <a:bodyPr/>
                    <a:lstStyle/>
                    <a:p>
                      <a:r>
                        <a:rPr lang="en-IN" sz="1800" b="0" i="0" kern="1200" err="1">
                          <a:solidFill>
                            <a:schemeClr val="dk1"/>
                          </a:solidFill>
                          <a:effectLst/>
                          <a:latin typeface="+mn-lt"/>
                          <a:ea typeface="+mn-ea"/>
                          <a:cs typeface="+mn-cs"/>
                        </a:rPr>
                        <a:t>MaxHR</a:t>
                      </a:r>
                      <a:r>
                        <a:rPr lang="en-IN" sz="1800" b="0" i="0" kern="1200">
                          <a:solidFill>
                            <a:schemeClr val="dk1"/>
                          </a:solidFill>
                          <a:effectLst/>
                          <a:latin typeface="+mn-lt"/>
                          <a:ea typeface="+mn-ea"/>
                          <a:cs typeface="+mn-cs"/>
                        </a:rPr>
                        <a:t> </a:t>
                      </a:r>
                      <a:endParaRPr lang="en-US"/>
                    </a:p>
                  </a:txBody>
                  <a:tcPr/>
                </a:tc>
                <a:tc>
                  <a:txBody>
                    <a:bodyPr/>
                    <a:lstStyle/>
                    <a:p>
                      <a:r>
                        <a:rPr lang="en-IN" sz="1800" b="0" i="0" kern="1200">
                          <a:solidFill>
                            <a:schemeClr val="dk1"/>
                          </a:solidFill>
                          <a:effectLst/>
                          <a:latin typeface="+mn-lt"/>
                          <a:ea typeface="+mn-ea"/>
                          <a:cs typeface="+mn-cs"/>
                        </a:rPr>
                        <a:t>-0.144</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symmetric </a:t>
                      </a:r>
                      <a:endParaRPr lang="en-US"/>
                    </a:p>
                  </a:txBody>
                  <a:tcPr/>
                </a:tc>
                <a:extLst>
                  <a:ext uri="{0D108BD9-81ED-4DB2-BD59-A6C34878D82A}">
                    <a16:rowId xmlns:a16="http://schemas.microsoft.com/office/drawing/2014/main" val="1547320541"/>
                  </a:ext>
                </a:extLst>
              </a:tr>
              <a:tr h="564871">
                <a:tc>
                  <a:txBody>
                    <a:bodyPr/>
                    <a:lstStyle/>
                    <a:p>
                      <a:r>
                        <a:rPr lang="en-IN" sz="1800" b="0" i="0" kern="1200">
                          <a:solidFill>
                            <a:schemeClr val="dk1"/>
                          </a:solidFill>
                          <a:effectLst/>
                          <a:latin typeface="+mn-lt"/>
                          <a:ea typeface="+mn-ea"/>
                          <a:cs typeface="+mn-cs"/>
                        </a:rPr>
                        <a:t>Age </a:t>
                      </a:r>
                      <a:endParaRPr lang="en-US"/>
                    </a:p>
                  </a:txBody>
                  <a:tcPr/>
                </a:tc>
                <a:tc>
                  <a:txBody>
                    <a:bodyPr/>
                    <a:lstStyle/>
                    <a:p>
                      <a:r>
                        <a:rPr lang="en-IN" sz="1800" b="0" i="0" kern="1200">
                          <a:solidFill>
                            <a:schemeClr val="dk1"/>
                          </a:solidFill>
                          <a:effectLst/>
                          <a:latin typeface="+mn-lt"/>
                          <a:ea typeface="+mn-ea"/>
                          <a:cs typeface="+mn-cs"/>
                        </a:rPr>
                        <a:t>-0.196</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symmetric </a:t>
                      </a:r>
                      <a:endParaRPr lang="en-US"/>
                    </a:p>
                  </a:txBody>
                  <a:tcPr/>
                </a:tc>
                <a:extLst>
                  <a:ext uri="{0D108BD9-81ED-4DB2-BD59-A6C34878D82A}">
                    <a16:rowId xmlns:a16="http://schemas.microsoft.com/office/drawing/2014/main" val="349415298"/>
                  </a:ext>
                </a:extLst>
              </a:tr>
              <a:tr h="564871">
                <a:tc>
                  <a:txBody>
                    <a:bodyPr/>
                    <a:lstStyle/>
                    <a:p>
                      <a:r>
                        <a:rPr lang="en-IN" sz="1800" b="0" i="0" kern="1200" err="1">
                          <a:solidFill>
                            <a:schemeClr val="dk1"/>
                          </a:solidFill>
                          <a:effectLst/>
                          <a:latin typeface="+mn-lt"/>
                          <a:ea typeface="+mn-ea"/>
                          <a:cs typeface="+mn-cs"/>
                        </a:rPr>
                        <a:t>HeartDisease</a:t>
                      </a:r>
                      <a:r>
                        <a:rPr lang="en-IN" sz="1800" b="0" i="0" kern="1200">
                          <a:solidFill>
                            <a:schemeClr val="dk1"/>
                          </a:solidFill>
                          <a:effectLst/>
                          <a:latin typeface="+mn-lt"/>
                          <a:ea typeface="+mn-ea"/>
                          <a:cs typeface="+mn-cs"/>
                        </a:rPr>
                        <a:t> </a:t>
                      </a:r>
                      <a:endParaRPr lang="en-US"/>
                    </a:p>
                  </a:txBody>
                  <a:tcPr/>
                </a:tc>
                <a:tc>
                  <a:txBody>
                    <a:bodyPr/>
                    <a:lstStyle/>
                    <a:p>
                      <a:r>
                        <a:rPr lang="en-IN" sz="1800" b="0" i="0" kern="1200">
                          <a:solidFill>
                            <a:schemeClr val="dk1"/>
                          </a:solidFill>
                          <a:effectLst/>
                          <a:latin typeface="+mn-lt"/>
                          <a:ea typeface="+mn-ea"/>
                          <a:cs typeface="+mn-cs"/>
                        </a:rPr>
                        <a:t>-0.215</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symmetric</a:t>
                      </a:r>
                      <a:endParaRPr lang="en-US"/>
                    </a:p>
                  </a:txBody>
                  <a:tcPr/>
                </a:tc>
                <a:extLst>
                  <a:ext uri="{0D108BD9-81ED-4DB2-BD59-A6C34878D82A}">
                    <a16:rowId xmlns:a16="http://schemas.microsoft.com/office/drawing/2014/main" val="3718502036"/>
                  </a:ext>
                </a:extLst>
              </a:tr>
              <a:tr h="564871">
                <a:tc>
                  <a:txBody>
                    <a:bodyPr/>
                    <a:lstStyle/>
                    <a:p>
                      <a:r>
                        <a:rPr lang="en-IN" sz="1800" b="0" i="0" kern="1200">
                          <a:solidFill>
                            <a:schemeClr val="dk1"/>
                          </a:solidFill>
                          <a:effectLst/>
                          <a:latin typeface="+mn-lt"/>
                          <a:ea typeface="+mn-ea"/>
                          <a:cs typeface="+mn-cs"/>
                        </a:rPr>
                        <a:t>Cholesterol </a:t>
                      </a:r>
                      <a:endParaRPr lang="en-US"/>
                    </a:p>
                  </a:txBody>
                  <a:tcPr/>
                </a:tc>
                <a:tc>
                  <a:txBody>
                    <a:bodyPr/>
                    <a:lstStyle/>
                    <a:p>
                      <a:r>
                        <a:rPr lang="en-IN" sz="1800" b="0" i="0" kern="1200">
                          <a:solidFill>
                            <a:schemeClr val="dk1"/>
                          </a:solidFill>
                          <a:effectLst/>
                          <a:latin typeface="+mn-lt"/>
                          <a:ea typeface="+mn-ea"/>
                          <a:cs typeface="+mn-cs"/>
                        </a:rPr>
                        <a:t>-0.610</a:t>
                      </a:r>
                      <a:endParaRPr lang="en-US"/>
                    </a:p>
                  </a:txBody>
                  <a:tcPr/>
                </a:tc>
                <a:tc>
                  <a:txBody>
                    <a:bodyPr/>
                    <a:lstStyle/>
                    <a:p>
                      <a:r>
                        <a:rPr lang="en-IN" sz="1800" b="0" i="0" kern="1200">
                          <a:solidFill>
                            <a:schemeClr val="dk1"/>
                          </a:solidFill>
                          <a:effectLst/>
                          <a:latin typeface="+mn-lt"/>
                          <a:ea typeface="+mn-ea"/>
                          <a:cs typeface="+mn-cs"/>
                        </a:rPr>
                        <a:t>Means that the distribution is approx. </a:t>
                      </a:r>
                      <a:r>
                        <a:rPr lang="en-IN" sz="1800" b="1" i="0" kern="1200">
                          <a:solidFill>
                            <a:schemeClr val="dk1"/>
                          </a:solidFill>
                          <a:effectLst/>
                          <a:latin typeface="+mn-lt"/>
                          <a:ea typeface="+mn-ea"/>
                          <a:cs typeface="+mn-cs"/>
                        </a:rPr>
                        <a:t>highly skewed </a:t>
                      </a:r>
                      <a:endParaRPr lang="en-US"/>
                    </a:p>
                  </a:txBody>
                  <a:tcPr/>
                </a:tc>
                <a:extLst>
                  <a:ext uri="{0D108BD9-81ED-4DB2-BD59-A6C34878D82A}">
                    <a16:rowId xmlns:a16="http://schemas.microsoft.com/office/drawing/2014/main" val="2056144382"/>
                  </a:ext>
                </a:extLst>
              </a:tr>
            </a:tbl>
          </a:graphicData>
        </a:graphic>
      </p:graphicFrame>
      <p:sp>
        <p:nvSpPr>
          <p:cNvPr id="4" name="TextBox 3">
            <a:extLst>
              <a:ext uri="{FF2B5EF4-FFF2-40B4-BE49-F238E27FC236}">
                <a16:creationId xmlns:a16="http://schemas.microsoft.com/office/drawing/2014/main" id="{737F5AFD-DD2E-521D-2459-83B9716EBB24}"/>
              </a:ext>
            </a:extLst>
          </p:cNvPr>
          <p:cNvSpPr txBox="1"/>
          <p:nvPr/>
        </p:nvSpPr>
        <p:spPr>
          <a:xfrm>
            <a:off x="185531" y="1299579"/>
            <a:ext cx="12192000" cy="1323439"/>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Note : </a:t>
            </a:r>
            <a:r>
              <a:rPr lang="en-IN" sz="1600">
                <a:solidFill>
                  <a:srgbClr val="0550AE"/>
                </a:solidFill>
                <a:effectLst/>
                <a:latin typeface="Times New Roman" panose="02020603050405020304" pitchFamily="18" charset="0"/>
                <a:cs typeface="Times New Roman" panose="02020603050405020304" pitchFamily="18" charset="0"/>
              </a:rPr>
              <a:t>0.5</a:t>
            </a:r>
            <a:r>
              <a:rPr lang="en-IN" sz="1600">
                <a:solidFill>
                  <a:srgbClr val="24292F"/>
                </a:solidFill>
                <a:effectLst/>
                <a:latin typeface="Times New Roman" panose="02020603050405020304" pitchFamily="18" charset="0"/>
                <a:cs typeface="Times New Roman" panose="02020603050405020304" pitchFamily="18" charset="0"/>
              </a:rPr>
              <a:t> </a:t>
            </a:r>
            <a:r>
              <a:rPr lang="en-IN" sz="1600">
                <a:solidFill>
                  <a:srgbClr val="6E7781"/>
                </a:solidFill>
                <a:effectLst/>
                <a:latin typeface="Times New Roman" panose="02020603050405020304" pitchFamily="18" charset="0"/>
                <a:cs typeface="Times New Roman" panose="02020603050405020304" pitchFamily="18" charset="0"/>
              </a:rPr>
              <a:t> This is our threshold-limit to evaluate skewness</a:t>
            </a:r>
            <a:endParaRPr lang="en-IN" sz="1600">
              <a:solidFill>
                <a:srgbClr val="24292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a:effectLst/>
                <a:latin typeface="Times New Roman" panose="02020603050405020304" pitchFamily="18" charset="0"/>
                <a:cs typeface="Times New Roman" panose="02020603050405020304" pitchFamily="18" charset="0"/>
              </a:rPr>
              <a:t>Skewness is used to measure the level of asymmetry in our data.</a:t>
            </a:r>
          </a:p>
          <a:p>
            <a:pPr marL="285750" indent="-285750">
              <a:buFont typeface="Arial" panose="020B0604020202020204" pitchFamily="34" charset="0"/>
              <a:buChar char="•"/>
            </a:pPr>
            <a:r>
              <a:rPr lang="en-IN" sz="1600">
                <a:effectLst/>
                <a:latin typeface="Times New Roman" panose="02020603050405020304" pitchFamily="18" charset="0"/>
                <a:cs typeface="Times New Roman" panose="02020603050405020304" pitchFamily="18" charset="0"/>
              </a:rPr>
              <a:t>Measures of skewness help us to know to what degree and in which direction (positive or negative) the frequency distribution has a departure from symmetry</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43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BB3321-679F-C048-4AE4-8AB47087CD28}"/>
              </a:ext>
            </a:extLst>
          </p:cNvPr>
          <p:cNvSpPr txBox="1">
            <a:spLocks/>
          </p:cNvSpPr>
          <p:nvPr/>
        </p:nvSpPr>
        <p:spPr>
          <a:xfrm>
            <a:off x="197351" y="171862"/>
            <a:ext cx="11802778" cy="8815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sz="3600">
                <a:solidFill>
                  <a:schemeClr val="accent1">
                    <a:lumMod val="75000"/>
                  </a:schemeClr>
                </a:solidFill>
                <a:latin typeface="Times New Roman" panose="02020603050405020304" pitchFamily="18" charset="0"/>
                <a:cs typeface="Times New Roman" panose="02020603050405020304" pitchFamily="18" charset="0"/>
              </a:rPr>
              <a:t>Overview</a:t>
            </a:r>
            <a:r>
              <a:rPr lang="en-US" sz="3600">
                <a:solidFill>
                  <a:schemeClr val="accent1">
                    <a:lumMod val="75000"/>
                  </a:schemeClr>
                </a:solidFill>
                <a:latin typeface="Times New Roman" panose="02020603050405020304" pitchFamily="18" charset="0"/>
                <a:cs typeface="Times New Roman" panose="02020603050405020304" pitchFamily="18" charset="0"/>
              </a:rPr>
              <a:t>, Workflow &amp; Our goal</a:t>
            </a:r>
          </a:p>
        </p:txBody>
      </p:sp>
      <p:pic>
        <p:nvPicPr>
          <p:cNvPr id="7" name="Picture 6" descr="Diagram, timeline&#10;&#10;Description automatically generated">
            <a:extLst>
              <a:ext uri="{FF2B5EF4-FFF2-40B4-BE49-F238E27FC236}">
                <a16:creationId xmlns:a16="http://schemas.microsoft.com/office/drawing/2014/main" id="{8333C466-34D2-542A-8E1C-BE41B5491570}"/>
              </a:ext>
            </a:extLst>
          </p:cNvPr>
          <p:cNvPicPr>
            <a:picLocks noChangeAspect="1"/>
          </p:cNvPicPr>
          <p:nvPr/>
        </p:nvPicPr>
        <p:blipFill>
          <a:blip r:embed="rId2"/>
          <a:stretch>
            <a:fillRect/>
          </a:stretch>
        </p:blipFill>
        <p:spPr>
          <a:xfrm>
            <a:off x="197352" y="1053917"/>
            <a:ext cx="11801756" cy="5638630"/>
          </a:xfrm>
          <a:prstGeom prst="rect">
            <a:avLst/>
          </a:prstGeom>
        </p:spPr>
      </p:pic>
    </p:spTree>
    <p:extLst>
      <p:ext uri="{BB962C8B-B14F-4D97-AF65-F5344CB8AC3E}">
        <p14:creationId xmlns:p14="http://schemas.microsoft.com/office/powerpoint/2010/main" val="336220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E3B2-35DC-A1A0-9318-52826D1FC102}"/>
              </a:ext>
            </a:extLst>
          </p:cNvPr>
          <p:cNvSpPr txBox="1">
            <a:spLocks/>
          </p:cNvSpPr>
          <p:nvPr/>
        </p:nvSpPr>
        <p:spPr>
          <a:xfrm>
            <a:off x="0" y="349289"/>
            <a:ext cx="12192000" cy="1373451"/>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a:solidFill>
                  <a:schemeClr val="accent1">
                    <a:lumMod val="75000"/>
                  </a:schemeClr>
                </a:solidFill>
                <a:latin typeface="Times New Roman" panose="02020603050405020304" pitchFamily="18" charset="0"/>
                <a:cs typeface="Times New Roman" panose="02020603050405020304" pitchFamily="18" charset="0"/>
              </a:rPr>
              <a:t>The Examination of Skewness &amp; Kurtosis</a:t>
            </a:r>
            <a:br>
              <a:rPr lang="en-IN">
                <a:solidFill>
                  <a:schemeClr val="accent1">
                    <a:lumMod val="75000"/>
                  </a:schemeClr>
                </a:solidFill>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725AE55-99A4-0DBB-32CD-13E11FE859CA}"/>
              </a:ext>
            </a:extLst>
          </p:cNvPr>
          <p:cNvSpPr txBox="1">
            <a:spLocks/>
          </p:cNvSpPr>
          <p:nvPr/>
        </p:nvSpPr>
        <p:spPr>
          <a:xfrm>
            <a:off x="130262" y="1496185"/>
            <a:ext cx="5168346" cy="5600628"/>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solidFill>
                  <a:schemeClr val="accent1">
                    <a:lumMod val="50000"/>
                  </a:schemeClr>
                </a:solidFill>
                <a:latin typeface="Times New Roman" panose="02020603050405020304" pitchFamily="18" charset="0"/>
                <a:cs typeface="Times New Roman" panose="02020603050405020304" pitchFamily="18" charset="0"/>
              </a:rPr>
              <a:t>Kurtosis are of three types:</a:t>
            </a:r>
            <a:endParaRPr lang="en-US" sz="1600" b="1">
              <a:latin typeface="Times New Roman" panose="02020603050405020304" pitchFamily="18" charset="0"/>
              <a:cs typeface="Times New Roman" panose="02020603050405020304" pitchFamily="18" charset="0"/>
            </a:endParaRPr>
          </a:p>
          <a:p>
            <a:pPr>
              <a:buFont typeface="+mj-lt"/>
              <a:buAutoNum type="arabicPeriod"/>
            </a:pPr>
            <a:r>
              <a:rPr lang="en-US" sz="1600" b="1">
                <a:latin typeface="Times New Roman" panose="02020603050405020304" pitchFamily="18" charset="0"/>
                <a:cs typeface="Times New Roman" panose="02020603050405020304" pitchFamily="18" charset="0"/>
              </a:rPr>
              <a:t>Mesokurtic: </a:t>
            </a:r>
            <a:r>
              <a:rPr lang="en-US" sz="1600">
                <a:latin typeface="Times New Roman" panose="02020603050405020304" pitchFamily="18" charset="0"/>
                <a:cs typeface="Times New Roman" panose="02020603050405020304" pitchFamily="18" charset="0"/>
              </a:rPr>
              <a:t>When the tails of the distribution is similar to  the normal distribution then it is mesokurtic. The </a:t>
            </a:r>
            <a:r>
              <a:rPr lang="en-US" sz="1600" err="1">
                <a:latin typeface="Times New Roman" panose="02020603050405020304" pitchFamily="18" charset="0"/>
                <a:cs typeface="Times New Roman" panose="02020603050405020304" pitchFamily="18" charset="0"/>
              </a:rPr>
              <a:t>kutosis</a:t>
            </a:r>
            <a:r>
              <a:rPr lang="en-US" sz="1600">
                <a:latin typeface="Times New Roman" panose="02020603050405020304" pitchFamily="18" charset="0"/>
                <a:cs typeface="Times New Roman" panose="02020603050405020304" pitchFamily="18" charset="0"/>
              </a:rPr>
              <a:t> for normal distribution is 3.</a:t>
            </a:r>
          </a:p>
          <a:p>
            <a:pPr>
              <a:buFont typeface="+mj-lt"/>
              <a:buAutoNum type="arabicPeriod"/>
            </a:pPr>
            <a:r>
              <a:rPr lang="en-US" sz="1600" b="1">
                <a:latin typeface="Times New Roman" panose="02020603050405020304" pitchFamily="18" charset="0"/>
                <a:cs typeface="Times New Roman" panose="02020603050405020304" pitchFamily="18" charset="0"/>
              </a:rPr>
              <a:t>Leptokurtic: </a:t>
            </a:r>
            <a:r>
              <a:rPr lang="en-US" sz="1600">
                <a:latin typeface="Times New Roman" panose="02020603050405020304" pitchFamily="18" charset="0"/>
                <a:cs typeface="Times New Roman" panose="02020603050405020304" pitchFamily="18" charset="0"/>
              </a:rPr>
              <a:t>If the kurtosis is greater than 3 then it is leptokurtic. In this case, the tails will be </a:t>
            </a:r>
            <a:r>
              <a:rPr lang="en-US" sz="1600" err="1">
                <a:latin typeface="Times New Roman" panose="02020603050405020304" pitchFamily="18" charset="0"/>
                <a:cs typeface="Times New Roman" panose="02020603050405020304" pitchFamily="18" charset="0"/>
              </a:rPr>
              <a:t>heaviour</a:t>
            </a:r>
            <a:r>
              <a:rPr lang="en-US" sz="1600">
                <a:latin typeface="Times New Roman" panose="02020603050405020304" pitchFamily="18" charset="0"/>
                <a:cs typeface="Times New Roman" panose="02020603050405020304" pitchFamily="18" charset="0"/>
              </a:rPr>
              <a:t> than the normal distribution which means lots of outliers are present in the data. It can be recognized as thin bell-shaped distribution with peak higher than normal distribution.</a:t>
            </a:r>
          </a:p>
          <a:p>
            <a:pPr>
              <a:buFont typeface="+mj-lt"/>
              <a:buAutoNum type="arabicPeriod"/>
            </a:pPr>
            <a:r>
              <a:rPr lang="en-US" sz="1600" b="1">
                <a:latin typeface="Times New Roman" panose="02020603050405020304" pitchFamily="18" charset="0"/>
                <a:cs typeface="Times New Roman" panose="02020603050405020304" pitchFamily="18" charset="0"/>
              </a:rPr>
              <a:t>Platykurtic: </a:t>
            </a:r>
            <a:r>
              <a:rPr lang="en-US" sz="1600">
                <a:latin typeface="Times New Roman" panose="02020603050405020304" pitchFamily="18" charset="0"/>
                <a:cs typeface="Times New Roman" panose="02020603050405020304" pitchFamily="18" charset="0"/>
              </a:rPr>
              <a:t>Kurtosis will be less than 3 which implies thinner tail or lack of outliers than normal distribution. In case of platykurtic, bell shaped distribution will be broader and peak will be lower than the mesokurtic.</a:t>
            </a:r>
          </a:p>
          <a:p>
            <a:pPr>
              <a:buFont typeface="+mj-lt"/>
              <a:buAutoNum type="arabicPeriod"/>
            </a:pPr>
            <a:endParaRPr lang="en-US" sz="160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2DD9646-A462-EDE6-1729-21553DFFC4E0}"/>
              </a:ext>
            </a:extLst>
          </p:cNvPr>
          <p:cNvGraphicFramePr>
            <a:graphicFrameLocks noGrp="1"/>
          </p:cNvGraphicFramePr>
          <p:nvPr>
            <p:extLst>
              <p:ext uri="{D42A27DB-BD31-4B8C-83A1-F6EECF244321}">
                <p14:modId xmlns:p14="http://schemas.microsoft.com/office/powerpoint/2010/main" val="2589990336"/>
              </p:ext>
            </p:extLst>
          </p:nvPr>
        </p:nvGraphicFramePr>
        <p:xfrm>
          <a:off x="5711686" y="1722740"/>
          <a:ext cx="5594601" cy="4206240"/>
        </p:xfrm>
        <a:graphic>
          <a:graphicData uri="http://schemas.openxmlformats.org/drawingml/2006/table">
            <a:tbl>
              <a:tblPr firstRow="1" bandRow="1">
                <a:tableStyleId>{5C22544A-7EE6-4342-B048-85BDC9FD1C3A}</a:tableStyleId>
              </a:tblPr>
              <a:tblGrid>
                <a:gridCol w="4198234">
                  <a:extLst>
                    <a:ext uri="{9D8B030D-6E8A-4147-A177-3AD203B41FA5}">
                      <a16:colId xmlns:a16="http://schemas.microsoft.com/office/drawing/2014/main" val="3244689639"/>
                    </a:ext>
                  </a:extLst>
                </a:gridCol>
                <a:gridCol w="1396367">
                  <a:extLst>
                    <a:ext uri="{9D8B030D-6E8A-4147-A177-3AD203B41FA5}">
                      <a16:colId xmlns:a16="http://schemas.microsoft.com/office/drawing/2014/main" val="2684782279"/>
                    </a:ext>
                  </a:extLst>
                </a:gridCol>
              </a:tblGrid>
              <a:tr h="628852">
                <a:tc>
                  <a:txBody>
                    <a:bodyPr/>
                    <a:lstStyle/>
                    <a:p>
                      <a:r>
                        <a:rPr lang="en-IN" sz="1800" b="0" i="0" err="1">
                          <a:solidFill>
                            <a:srgbClr val="24292F"/>
                          </a:solidFill>
                          <a:effectLst/>
                          <a:latin typeface="Menlo" panose="020B0609030804020204" pitchFamily="49" charset="0"/>
                        </a:rPr>
                        <a:t>RestingBP</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a:solidFill>
                            <a:srgbClr val="24292F"/>
                          </a:solidFill>
                          <a:effectLst/>
                          <a:latin typeface="Menlo"/>
                        </a:rPr>
                        <a:t>3.271</a:t>
                      </a:r>
                    </a:p>
                    <a:p>
                      <a:endParaRPr lang="en-US"/>
                    </a:p>
                  </a:txBody>
                  <a:tcPr/>
                </a:tc>
                <a:extLst>
                  <a:ext uri="{0D108BD9-81ED-4DB2-BD59-A6C34878D82A}">
                    <a16:rowId xmlns:a16="http://schemas.microsoft.com/office/drawing/2014/main" val="2283470188"/>
                  </a:ext>
                </a:extLst>
              </a:tr>
              <a:tr h="628852">
                <a:tc>
                  <a:txBody>
                    <a:bodyPr/>
                    <a:lstStyle/>
                    <a:p>
                      <a:r>
                        <a:rPr lang="en-IN" sz="1800" b="0" i="0" err="1">
                          <a:solidFill>
                            <a:srgbClr val="24292F"/>
                          </a:solidFill>
                          <a:effectLst/>
                          <a:latin typeface="Menlo" panose="020B0609030804020204" pitchFamily="49" charset="0"/>
                        </a:rPr>
                        <a:t>Oldpeak</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a:solidFill>
                            <a:srgbClr val="24292F"/>
                          </a:solidFill>
                          <a:effectLst/>
                          <a:latin typeface="Menlo"/>
                        </a:rPr>
                        <a:t>1.203</a:t>
                      </a:r>
                    </a:p>
                    <a:p>
                      <a:endParaRPr lang="en-US"/>
                    </a:p>
                  </a:txBody>
                  <a:tcPr/>
                </a:tc>
                <a:extLst>
                  <a:ext uri="{0D108BD9-81ED-4DB2-BD59-A6C34878D82A}">
                    <a16:rowId xmlns:a16="http://schemas.microsoft.com/office/drawing/2014/main" val="3562092235"/>
                  </a:ext>
                </a:extLst>
              </a:tr>
              <a:tr h="628852">
                <a:tc>
                  <a:txBody>
                    <a:bodyPr/>
                    <a:lstStyle/>
                    <a:p>
                      <a:r>
                        <a:rPr lang="en-IN" sz="1800" b="0" i="0">
                          <a:solidFill>
                            <a:srgbClr val="24292F"/>
                          </a:solidFill>
                          <a:effectLst/>
                          <a:latin typeface="Menlo"/>
                        </a:rPr>
                        <a:t>Cholesterol</a:t>
                      </a:r>
                      <a:endParaRPr lang="en-US">
                        <a:latin typeface="Menlo"/>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IN" sz="1800" b="0" i="0">
                          <a:solidFill>
                            <a:srgbClr val="24292F"/>
                          </a:solidFill>
                          <a:effectLst/>
                          <a:latin typeface="Menlo"/>
                        </a:rPr>
                        <a:t> 0.118 </a:t>
                      </a:r>
                      <a:endParaRPr lang="en-IN" sz="1800" b="0" i="0">
                        <a:solidFill>
                          <a:srgbClr val="24292F"/>
                        </a:solidFill>
                        <a:effectLst/>
                        <a:latin typeface="Menlo" panose="020B0609030804020204" pitchFamily="49" charset="0"/>
                      </a:endParaRPr>
                    </a:p>
                    <a:p>
                      <a:endParaRPr lang="en-US"/>
                    </a:p>
                  </a:txBody>
                  <a:tcPr/>
                </a:tc>
                <a:extLst>
                  <a:ext uri="{0D108BD9-81ED-4DB2-BD59-A6C34878D82A}">
                    <a16:rowId xmlns:a16="http://schemas.microsoft.com/office/drawing/2014/main" val="2001637287"/>
                  </a:ext>
                </a:extLst>
              </a:tr>
              <a:tr h="628852">
                <a:tc>
                  <a:txBody>
                    <a:bodyPr/>
                    <a:lstStyle/>
                    <a:p>
                      <a:r>
                        <a:rPr lang="en-IN" sz="1800" b="0" i="0">
                          <a:solidFill>
                            <a:srgbClr val="24292F"/>
                          </a:solidFill>
                          <a:effectLst/>
                          <a:latin typeface="Menlo"/>
                        </a:rPr>
                        <a:t>Age</a:t>
                      </a:r>
                      <a:endParaRPr lang="en-US">
                        <a:latin typeface="Menlo"/>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IN" sz="1800" b="0" i="0">
                          <a:solidFill>
                            <a:srgbClr val="24292F"/>
                          </a:solidFill>
                          <a:effectLst/>
                          <a:latin typeface="Menlo"/>
                        </a:rPr>
                        <a:t>-0.386 </a:t>
                      </a:r>
                      <a:endParaRPr lang="en-IN" sz="1800" b="0" i="0">
                        <a:solidFill>
                          <a:srgbClr val="24292F"/>
                        </a:solidFill>
                        <a:effectLst/>
                        <a:latin typeface="Menlo" panose="020B0609030804020204" pitchFamily="49" charset="0"/>
                      </a:endParaRPr>
                    </a:p>
                    <a:p>
                      <a:endParaRPr lang="en-US"/>
                    </a:p>
                  </a:txBody>
                  <a:tcPr/>
                </a:tc>
                <a:extLst>
                  <a:ext uri="{0D108BD9-81ED-4DB2-BD59-A6C34878D82A}">
                    <a16:rowId xmlns:a16="http://schemas.microsoft.com/office/drawing/2014/main" val="3364259618"/>
                  </a:ext>
                </a:extLst>
              </a:tr>
              <a:tr h="628852">
                <a:tc>
                  <a:txBody>
                    <a:bodyPr/>
                    <a:lstStyle/>
                    <a:p>
                      <a:r>
                        <a:rPr lang="en-IN" sz="1800" b="0" i="0" err="1">
                          <a:solidFill>
                            <a:srgbClr val="24292F"/>
                          </a:solidFill>
                          <a:effectLst/>
                          <a:latin typeface="Menlo" panose="020B0609030804020204" pitchFamily="49" charset="0"/>
                        </a:rPr>
                        <a:t>FastingBS</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IN" sz="1800" b="0" i="0">
                          <a:solidFill>
                            <a:srgbClr val="24292F"/>
                          </a:solidFill>
                          <a:effectLst/>
                          <a:latin typeface="Menlo"/>
                        </a:rPr>
                        <a:t>-0.402 </a:t>
                      </a:r>
                      <a:endParaRPr lang="en-IN" sz="1800" b="0" i="0">
                        <a:solidFill>
                          <a:srgbClr val="24292F"/>
                        </a:solidFill>
                        <a:effectLst/>
                        <a:latin typeface="Menlo" panose="020B0609030804020204" pitchFamily="49" charset="0"/>
                      </a:endParaRPr>
                    </a:p>
                    <a:p>
                      <a:endParaRPr lang="en-US"/>
                    </a:p>
                  </a:txBody>
                  <a:tcPr/>
                </a:tc>
                <a:extLst>
                  <a:ext uri="{0D108BD9-81ED-4DB2-BD59-A6C34878D82A}">
                    <a16:rowId xmlns:a16="http://schemas.microsoft.com/office/drawing/2014/main" val="316290237"/>
                  </a:ext>
                </a:extLst>
              </a:tr>
              <a:tr h="628852">
                <a:tc>
                  <a:txBody>
                    <a:bodyPr/>
                    <a:lstStyle/>
                    <a:p>
                      <a:r>
                        <a:rPr lang="en-IN" sz="1800" b="0" i="0" err="1">
                          <a:solidFill>
                            <a:srgbClr val="24292F"/>
                          </a:solidFill>
                          <a:effectLst/>
                          <a:latin typeface="Menlo" panose="020B0609030804020204" pitchFamily="49" charset="0"/>
                        </a:rPr>
                        <a:t>MaxHR</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IN" sz="1800" b="0" i="0">
                          <a:solidFill>
                            <a:srgbClr val="24292F"/>
                          </a:solidFill>
                          <a:effectLst/>
                          <a:latin typeface="Menlo"/>
                        </a:rPr>
                        <a:t>-0.448 </a:t>
                      </a:r>
                      <a:endParaRPr lang="en-IN" sz="1800" b="0" i="0">
                        <a:solidFill>
                          <a:srgbClr val="24292F"/>
                        </a:solidFill>
                        <a:effectLst/>
                        <a:latin typeface="Menlo" panose="020B0609030804020204" pitchFamily="49" charset="0"/>
                      </a:endParaRPr>
                    </a:p>
                    <a:p>
                      <a:endParaRPr lang="en-US"/>
                    </a:p>
                  </a:txBody>
                  <a:tcPr/>
                </a:tc>
                <a:extLst>
                  <a:ext uri="{0D108BD9-81ED-4DB2-BD59-A6C34878D82A}">
                    <a16:rowId xmlns:a16="http://schemas.microsoft.com/office/drawing/2014/main" val="1675699953"/>
                  </a:ext>
                </a:extLst>
              </a:tr>
              <a:tr h="359343">
                <a:tc>
                  <a:txBody>
                    <a:bodyPr/>
                    <a:lstStyle/>
                    <a:p>
                      <a:r>
                        <a:rPr lang="en-IN" sz="1800" b="0" i="0" err="1">
                          <a:solidFill>
                            <a:srgbClr val="24292F"/>
                          </a:solidFill>
                          <a:effectLst/>
                          <a:latin typeface="Menlo" panose="020B0609030804020204" pitchFamily="49" charset="0"/>
                        </a:rPr>
                        <a:t>HeartDisease</a:t>
                      </a:r>
                      <a:endParaRPr lang="en-US"/>
                    </a:p>
                  </a:txBody>
                  <a:tcPr/>
                </a:tc>
                <a:tc>
                  <a:txBody>
                    <a:bodyPr/>
                    <a:lstStyle/>
                    <a:p>
                      <a:r>
                        <a:rPr lang="en-IN" sz="1800" b="0" i="0">
                          <a:solidFill>
                            <a:srgbClr val="24292F"/>
                          </a:solidFill>
                          <a:effectLst/>
                          <a:latin typeface="Menlo" panose="020B0609030804020204" pitchFamily="49" charset="0"/>
                        </a:rPr>
                        <a:t>-1.958</a:t>
                      </a:r>
                      <a:endParaRPr lang="en-US"/>
                    </a:p>
                  </a:txBody>
                  <a:tcPr/>
                </a:tc>
                <a:extLst>
                  <a:ext uri="{0D108BD9-81ED-4DB2-BD59-A6C34878D82A}">
                    <a16:rowId xmlns:a16="http://schemas.microsoft.com/office/drawing/2014/main" val="3672810328"/>
                  </a:ext>
                </a:extLst>
              </a:tr>
            </a:tbl>
          </a:graphicData>
        </a:graphic>
      </p:graphicFrame>
      <p:sp>
        <p:nvSpPr>
          <p:cNvPr id="5" name="TextBox 4">
            <a:extLst>
              <a:ext uri="{FF2B5EF4-FFF2-40B4-BE49-F238E27FC236}">
                <a16:creationId xmlns:a16="http://schemas.microsoft.com/office/drawing/2014/main" id="{0214E12F-DE1C-C7C6-E619-42DB7E44AA77}"/>
              </a:ext>
            </a:extLst>
          </p:cNvPr>
          <p:cNvSpPr txBox="1"/>
          <p:nvPr/>
        </p:nvSpPr>
        <p:spPr>
          <a:xfrm>
            <a:off x="0" y="6273225"/>
            <a:ext cx="12192000" cy="58477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Note : </a:t>
            </a:r>
            <a:r>
              <a:rPr lang="en-IN" sz="1600" b="0">
                <a:solidFill>
                  <a:srgbClr val="0550AE"/>
                </a:solidFill>
                <a:effectLst/>
                <a:latin typeface="Times New Roman" panose="02020603050405020304" pitchFamily="18" charset="0"/>
                <a:cs typeface="Times New Roman" panose="02020603050405020304" pitchFamily="18" charset="0"/>
              </a:rPr>
              <a:t>7</a:t>
            </a:r>
            <a:r>
              <a:rPr lang="en-IN" sz="1600" b="0">
                <a:solidFill>
                  <a:srgbClr val="24292F"/>
                </a:solidFill>
                <a:effectLst/>
                <a:latin typeface="Times New Roman" panose="02020603050405020304" pitchFamily="18" charset="0"/>
                <a:cs typeface="Times New Roman" panose="02020603050405020304" pitchFamily="18" charset="0"/>
              </a:rPr>
              <a:t> </a:t>
            </a:r>
            <a:r>
              <a:rPr lang="en-IN" sz="1600" b="0">
                <a:solidFill>
                  <a:srgbClr val="6E7781"/>
                </a:solidFill>
                <a:effectLst/>
                <a:latin typeface="Times New Roman" panose="02020603050405020304" pitchFamily="18" charset="0"/>
                <a:cs typeface="Times New Roman" panose="02020603050405020304" pitchFamily="18" charset="0"/>
              </a:rPr>
              <a:t>This is our threshold-limit to evaluate skewness. Overall below abs(1) seems acceptable for the linear models.</a:t>
            </a:r>
            <a:endParaRPr lang="en-IN" sz="1600" b="0">
              <a:solidFill>
                <a:srgbClr val="24292F"/>
              </a:solidFill>
              <a:effectLst/>
              <a:latin typeface="Times New Roman" panose="02020603050405020304" pitchFamily="18" charset="0"/>
              <a:cs typeface="Times New Roman" panose="02020603050405020304" pitchFamily="18" charset="0"/>
            </a:endParaRPr>
          </a:p>
          <a:p>
            <a:pPr algn="ctr"/>
            <a:endParaRPr lang="en-US" sz="16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BA51BDC-F3FC-F8E5-F44E-D57BBC2B5C48}"/>
              </a:ext>
            </a:extLst>
          </p:cNvPr>
          <p:cNvSpPr txBox="1"/>
          <p:nvPr/>
        </p:nvSpPr>
        <p:spPr>
          <a:xfrm>
            <a:off x="119269" y="1036014"/>
            <a:ext cx="10358677" cy="584775"/>
          </a:xfrm>
          <a:prstGeom prst="rect">
            <a:avLst/>
          </a:prstGeom>
          <a:noFill/>
        </p:spPr>
        <p:txBody>
          <a:bodyPr wrap="square" rtlCol="0">
            <a:spAutoFit/>
          </a:bodyPr>
          <a:lstStyle/>
          <a:p>
            <a:pPr marL="285750" indent="-285750">
              <a:buFont typeface="Arial" panose="020B0604020202020204" pitchFamily="34" charset="0"/>
              <a:buChar char="•"/>
            </a:pPr>
            <a:r>
              <a:rPr lang="en-IN" sz="1600" b="1">
                <a:effectLst/>
                <a:latin typeface="Times New Roman" panose="02020603050405020304" pitchFamily="18" charset="0"/>
                <a:cs typeface="Times New Roman" panose="02020603050405020304" pitchFamily="18" charset="0"/>
              </a:rPr>
              <a:t>kurtosis measures the degree of </a:t>
            </a:r>
            <a:r>
              <a:rPr lang="en-IN" sz="1600" b="1" err="1">
                <a:effectLst/>
                <a:latin typeface="Times New Roman" panose="02020603050405020304" pitchFamily="18" charset="0"/>
                <a:cs typeface="Times New Roman" panose="02020603050405020304" pitchFamily="18" charset="0"/>
              </a:rPr>
              <a:t>peakness</a:t>
            </a:r>
            <a:r>
              <a:rPr lang="en-IN" sz="1600" b="1">
                <a:effectLst/>
                <a:latin typeface="Times New Roman" panose="02020603050405020304" pitchFamily="18" charset="0"/>
                <a:cs typeface="Times New Roman" panose="02020603050405020304" pitchFamily="18" charset="0"/>
              </a:rPr>
              <a:t> and flatness  of a frequency distribution</a:t>
            </a:r>
          </a:p>
          <a:p>
            <a:endParaRPr lang="en-US" sz="1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678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734A-1F70-8FD4-119A-588E07B65F1C}"/>
              </a:ext>
            </a:extLst>
          </p:cNvPr>
          <p:cNvSpPr txBox="1">
            <a:spLocks/>
          </p:cNvSpPr>
          <p:nvPr/>
        </p:nvSpPr>
        <p:spPr>
          <a:xfrm>
            <a:off x="251790" y="445430"/>
            <a:ext cx="11940209" cy="1351722"/>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a:solidFill>
                  <a:schemeClr val="accent1">
                    <a:lumMod val="75000"/>
                  </a:schemeClr>
                </a:solidFill>
                <a:latin typeface="Times New Roman" panose="02020603050405020304" pitchFamily="18" charset="0"/>
                <a:cs typeface="Times New Roman" panose="02020603050405020304" pitchFamily="18" charset="0"/>
              </a:rPr>
              <a:t>Examine the correlation among variables using heatmap.</a:t>
            </a:r>
            <a:br>
              <a:rPr lang="en-IN">
                <a:solidFill>
                  <a:schemeClr val="accent1">
                    <a:lumMod val="75000"/>
                  </a:schemeClr>
                </a:solidFill>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A picture containing chart&#10;&#10;Description automatically generated">
            <a:extLst>
              <a:ext uri="{FF2B5EF4-FFF2-40B4-BE49-F238E27FC236}">
                <a16:creationId xmlns:a16="http://schemas.microsoft.com/office/drawing/2014/main" id="{441EDD73-E59D-4934-2815-7B704EB4BF1D}"/>
              </a:ext>
            </a:extLst>
          </p:cNvPr>
          <p:cNvPicPr>
            <a:picLocks noChangeAspect="1"/>
          </p:cNvPicPr>
          <p:nvPr/>
        </p:nvPicPr>
        <p:blipFill>
          <a:blip r:embed="rId2"/>
          <a:stretch>
            <a:fillRect/>
          </a:stretch>
        </p:blipFill>
        <p:spPr>
          <a:xfrm>
            <a:off x="251790" y="1258957"/>
            <a:ext cx="6904384" cy="5599043"/>
          </a:xfrm>
          <a:prstGeom prst="rect">
            <a:avLst/>
          </a:prstGeom>
        </p:spPr>
      </p:pic>
      <p:sp>
        <p:nvSpPr>
          <p:cNvPr id="4" name="TextBox 3">
            <a:extLst>
              <a:ext uri="{FF2B5EF4-FFF2-40B4-BE49-F238E27FC236}">
                <a16:creationId xmlns:a16="http://schemas.microsoft.com/office/drawing/2014/main" id="{1A0D2563-7F06-24FA-8340-A2090583D9B7}"/>
              </a:ext>
            </a:extLst>
          </p:cNvPr>
          <p:cNvSpPr txBox="1"/>
          <p:nvPr/>
        </p:nvSpPr>
        <p:spPr>
          <a:xfrm>
            <a:off x="7156174" y="2093843"/>
            <a:ext cx="4784035" cy="2062103"/>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Age with </a:t>
            </a:r>
            <a:r>
              <a:rPr lang="en-US" sz="1600" err="1">
                <a:latin typeface="Times New Roman" panose="02020603050405020304" pitchFamily="18" charset="0"/>
                <a:cs typeface="Times New Roman" panose="02020603050405020304" pitchFamily="18" charset="0"/>
              </a:rPr>
              <a:t>MaxHR</a:t>
            </a:r>
            <a:r>
              <a:rPr lang="en-US" sz="1600">
                <a:latin typeface="Times New Roman" panose="02020603050405020304" pitchFamily="18" charset="0"/>
                <a:cs typeface="Times New Roman" panose="02020603050405020304" pitchFamily="18" charset="0"/>
              </a:rPr>
              <a:t> negatively corelated with each other </a:t>
            </a: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MaxHR</a:t>
            </a:r>
            <a:r>
              <a:rPr lang="en-US" sz="1600">
                <a:latin typeface="Times New Roman" panose="02020603050405020304" pitchFamily="18" charset="0"/>
                <a:cs typeface="Times New Roman" panose="02020603050405020304" pitchFamily="18" charset="0"/>
              </a:rPr>
              <a:t> with </a:t>
            </a:r>
            <a:r>
              <a:rPr lang="en-US" sz="1600" err="1">
                <a:latin typeface="Times New Roman" panose="02020603050405020304" pitchFamily="18" charset="0"/>
                <a:cs typeface="Times New Roman" panose="02020603050405020304" pitchFamily="18" charset="0"/>
              </a:rPr>
              <a:t>HeartDiseases</a:t>
            </a:r>
            <a:r>
              <a:rPr lang="en-US" sz="1600">
                <a:latin typeface="Times New Roman" panose="02020603050405020304" pitchFamily="18" charset="0"/>
                <a:cs typeface="Times New Roman" panose="02020603050405020304" pitchFamily="18" charset="0"/>
              </a:rPr>
              <a:t> are Negatively  correlated with each other</a:t>
            </a: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Cholestreol</a:t>
            </a:r>
            <a:r>
              <a:rPr lang="en-US" sz="1600">
                <a:latin typeface="Times New Roman" panose="02020603050405020304" pitchFamily="18" charset="0"/>
                <a:cs typeface="Times New Roman" panose="02020603050405020304" pitchFamily="18" charset="0"/>
              </a:rPr>
              <a:t> with </a:t>
            </a:r>
            <a:r>
              <a:rPr lang="en-US" sz="1600" err="1">
                <a:latin typeface="Times New Roman" panose="02020603050405020304" pitchFamily="18" charset="0"/>
                <a:cs typeface="Times New Roman" panose="02020603050405020304" pitchFamily="18" charset="0"/>
              </a:rPr>
              <a:t>FastingBS</a:t>
            </a:r>
            <a:r>
              <a:rPr lang="en-US" sz="1600">
                <a:latin typeface="Times New Roman" panose="02020603050405020304" pitchFamily="18" charset="0"/>
                <a:cs typeface="Times New Roman" panose="02020603050405020304" pitchFamily="18" charset="0"/>
              </a:rPr>
              <a:t> are Negatively correlated with each other,</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and also, few of our variable positively correlation with Each other .</a:t>
            </a:r>
          </a:p>
        </p:txBody>
      </p:sp>
    </p:spTree>
    <p:extLst>
      <p:ext uri="{BB962C8B-B14F-4D97-AF65-F5344CB8AC3E}">
        <p14:creationId xmlns:p14="http://schemas.microsoft.com/office/powerpoint/2010/main" val="68887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709DF-AEA8-9B3F-FF9A-F937A878DF21}"/>
              </a:ext>
            </a:extLst>
          </p:cNvPr>
          <p:cNvSpPr>
            <a:spLocks noGrp="1"/>
          </p:cNvSpPr>
          <p:nvPr>
            <p:ph type="ctrTitle"/>
          </p:nvPr>
        </p:nvSpPr>
        <p:spPr>
          <a:xfrm>
            <a:off x="0" y="322730"/>
            <a:ext cx="12192000" cy="888674"/>
          </a:xfrm>
        </p:spPr>
        <p:txBody>
          <a:bodyPr>
            <a:noAutofit/>
          </a:bodyPr>
          <a:lstStyle/>
          <a:p>
            <a:pPr algn="ctr"/>
            <a:br>
              <a:rPr lang="en-IN">
                <a:solidFill>
                  <a:schemeClr val="accent1">
                    <a:lumMod val="50000"/>
                  </a:schemeClr>
                </a:solidFill>
                <a:effectLst/>
                <a:latin typeface="Times New Roman" panose="02020603050405020304" pitchFamily="18" charset="0"/>
                <a:cs typeface="Times New Roman" panose="02020603050405020304" pitchFamily="18" charset="0"/>
              </a:rPr>
            </a:br>
            <a:r>
              <a:rPr lang="en-IN">
                <a:solidFill>
                  <a:schemeClr val="accent1">
                    <a:lumMod val="50000"/>
                  </a:schemeClr>
                </a:solidFill>
                <a:effectLst/>
                <a:latin typeface="Times New Roman" panose="02020603050405020304" pitchFamily="18" charset="0"/>
                <a:cs typeface="Times New Roman" panose="02020603050405020304" pitchFamily="18" charset="0"/>
              </a:rPr>
              <a:t>2.5. The Examination of Categorical Features</a:t>
            </a:r>
            <a:endParaRPr lang="en-US">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CAA8DAB8-0B93-2DFE-E731-8C06F8BCA5B6}"/>
              </a:ext>
            </a:extLst>
          </p:cNvPr>
          <p:cNvPicPr>
            <a:picLocks noChangeAspect="1"/>
          </p:cNvPicPr>
          <p:nvPr/>
        </p:nvPicPr>
        <p:blipFill>
          <a:blip r:embed="rId2"/>
          <a:stretch>
            <a:fillRect/>
          </a:stretch>
        </p:blipFill>
        <p:spPr>
          <a:xfrm>
            <a:off x="0" y="1749286"/>
            <a:ext cx="12191999" cy="5108714"/>
          </a:xfrm>
          <a:prstGeom prst="rect">
            <a:avLst/>
          </a:prstGeom>
        </p:spPr>
      </p:pic>
    </p:spTree>
    <p:extLst>
      <p:ext uri="{BB962C8B-B14F-4D97-AF65-F5344CB8AC3E}">
        <p14:creationId xmlns:p14="http://schemas.microsoft.com/office/powerpoint/2010/main" val="358686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A546-2F7F-1E90-26DC-06FE5B6301E8}"/>
              </a:ext>
            </a:extLst>
          </p:cNvPr>
          <p:cNvSpPr txBox="1">
            <a:spLocks/>
          </p:cNvSpPr>
          <p:nvPr/>
        </p:nvSpPr>
        <p:spPr>
          <a:xfrm>
            <a:off x="1080446" y="871369"/>
            <a:ext cx="4523511" cy="1640011"/>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br>
              <a:rPr lang="en-IN" b="0"/>
            </a:br>
            <a:endParaRPr lang="en-US"/>
          </a:p>
        </p:txBody>
      </p:sp>
      <p:sp>
        <p:nvSpPr>
          <p:cNvPr id="3" name="Subtitle 12">
            <a:extLst>
              <a:ext uri="{FF2B5EF4-FFF2-40B4-BE49-F238E27FC236}">
                <a16:creationId xmlns:a16="http://schemas.microsoft.com/office/drawing/2014/main" id="{3A673FDF-8DB4-9E05-437B-7FBF1AEC7BBD}"/>
              </a:ext>
            </a:extLst>
          </p:cNvPr>
          <p:cNvSpPr txBox="1">
            <a:spLocks/>
          </p:cNvSpPr>
          <p:nvPr/>
        </p:nvSpPr>
        <p:spPr>
          <a:xfrm>
            <a:off x="9298478" y="2175468"/>
            <a:ext cx="1330077" cy="1412282"/>
          </a:xfrm>
          <a:prstGeom prst="rect">
            <a:avLst/>
          </a:prstGeom>
        </p:spPr>
        <p:txBody>
          <a:bodyPr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rgbClr val="24292F"/>
                </a:solidFill>
                <a:latin typeface="Times New Roman" panose="02020603050405020304" pitchFamily="18" charset="0"/>
                <a:cs typeface="Times New Roman" panose="02020603050405020304" pitchFamily="18" charset="0"/>
              </a:rPr>
              <a:t>M 725 </a:t>
            </a:r>
          </a:p>
          <a:p>
            <a:r>
              <a:rPr lang="en-IN" sz="2000">
                <a:solidFill>
                  <a:srgbClr val="24292F"/>
                </a:solidFill>
                <a:latin typeface="Times New Roman" panose="02020603050405020304" pitchFamily="18" charset="0"/>
                <a:cs typeface="Times New Roman" panose="02020603050405020304" pitchFamily="18" charset="0"/>
              </a:rPr>
              <a:t>F 193</a:t>
            </a:r>
            <a:endParaRPr lang="en-US" sz="2000">
              <a:latin typeface="Times New Roman" panose="02020603050405020304" pitchFamily="18" charset="0"/>
              <a:cs typeface="Times New Roman" panose="02020603050405020304" pitchFamily="18" charset="0"/>
            </a:endParaRPr>
          </a:p>
        </p:txBody>
      </p:sp>
      <p:pic>
        <p:nvPicPr>
          <p:cNvPr id="4" name="Content Placeholder 4" descr="A picture containing chart&#10;&#10;Description automatically generated">
            <a:extLst>
              <a:ext uri="{FF2B5EF4-FFF2-40B4-BE49-F238E27FC236}">
                <a16:creationId xmlns:a16="http://schemas.microsoft.com/office/drawing/2014/main" id="{D565705B-55D3-6EDC-C8D0-295BBBC15A2F}"/>
              </a:ext>
            </a:extLst>
          </p:cNvPr>
          <p:cNvPicPr>
            <a:picLocks noChangeAspect="1"/>
          </p:cNvPicPr>
          <p:nvPr/>
        </p:nvPicPr>
        <p:blipFill>
          <a:blip r:embed="rId2"/>
          <a:stretch>
            <a:fillRect/>
          </a:stretch>
        </p:blipFill>
        <p:spPr>
          <a:xfrm>
            <a:off x="104304" y="1880401"/>
            <a:ext cx="8295860" cy="4943061"/>
          </a:xfrm>
          <a:prstGeom prst="rect">
            <a:avLst/>
          </a:prstGeom>
          <a:noFill/>
        </p:spPr>
      </p:pic>
      <p:sp>
        <p:nvSpPr>
          <p:cNvPr id="5" name="TextBox 4">
            <a:extLst>
              <a:ext uri="{FF2B5EF4-FFF2-40B4-BE49-F238E27FC236}">
                <a16:creationId xmlns:a16="http://schemas.microsoft.com/office/drawing/2014/main" id="{ED114A9E-366B-A3ED-7CA9-8AAC8A399D2D}"/>
              </a:ext>
            </a:extLst>
          </p:cNvPr>
          <p:cNvSpPr txBox="1"/>
          <p:nvPr/>
        </p:nvSpPr>
        <p:spPr>
          <a:xfrm>
            <a:off x="0" y="271204"/>
            <a:ext cx="12192000" cy="1200329"/>
          </a:xfrm>
          <a:prstGeom prst="rect">
            <a:avLst/>
          </a:prstGeom>
          <a:noFill/>
        </p:spPr>
        <p:txBody>
          <a:bodyPr wrap="square" rtlCol="0">
            <a:spAutoFit/>
          </a:bodyPr>
          <a:lstStyle/>
          <a:p>
            <a:pPr algn="ctr"/>
            <a:r>
              <a:rPr lang="en-US" sz="3600" b="1">
                <a:solidFill>
                  <a:schemeClr val="accent1">
                    <a:lumMod val="75000"/>
                  </a:schemeClr>
                </a:solidFill>
                <a:latin typeface="Times New Roman" panose="02020603050405020304" pitchFamily="18" charset="0"/>
                <a:cs typeface="Times New Roman" panose="02020603050405020304" pitchFamily="18" charset="0"/>
              </a:rPr>
              <a:t>2.5  The Examination of Categorical variable with Heart Disease </a:t>
            </a:r>
          </a:p>
        </p:txBody>
      </p:sp>
    </p:spTree>
    <p:extLst>
      <p:ext uri="{BB962C8B-B14F-4D97-AF65-F5344CB8AC3E}">
        <p14:creationId xmlns:p14="http://schemas.microsoft.com/office/powerpoint/2010/main" val="117221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04BF-AC89-6389-3A4C-B93E9DBC88B9}"/>
              </a:ext>
            </a:extLst>
          </p:cNvPr>
          <p:cNvSpPr txBox="1">
            <a:spLocks/>
          </p:cNvSpPr>
          <p:nvPr/>
        </p:nvSpPr>
        <p:spPr>
          <a:xfrm>
            <a:off x="0" y="654830"/>
            <a:ext cx="12192000" cy="1192696"/>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sz="3600">
                <a:solidFill>
                  <a:schemeClr val="accent1">
                    <a:lumMod val="75000"/>
                  </a:schemeClr>
                </a:solidFill>
                <a:latin typeface="Times New Roman" panose="02020603050405020304" pitchFamily="18" charset="0"/>
                <a:cs typeface="Times New Roman" panose="02020603050405020304" pitchFamily="18" charset="0"/>
              </a:rPr>
              <a:t>2.5 </a:t>
            </a:r>
            <a:r>
              <a:rPr lang="en-IN" sz="3600" err="1">
                <a:solidFill>
                  <a:schemeClr val="accent1">
                    <a:lumMod val="75000"/>
                  </a:schemeClr>
                </a:solidFill>
                <a:latin typeface="Times New Roman" panose="02020603050405020304" pitchFamily="18" charset="0"/>
                <a:cs typeface="Times New Roman" panose="02020603050405020304" pitchFamily="18" charset="0"/>
              </a:rPr>
              <a:t>ChestPainType</a:t>
            </a:r>
            <a:r>
              <a:rPr lang="en-IN" sz="3600">
                <a:solidFill>
                  <a:schemeClr val="accent1">
                    <a:lumMod val="75000"/>
                  </a:schemeClr>
                </a:solidFill>
                <a:latin typeface="Times New Roman" panose="02020603050405020304" pitchFamily="18" charset="0"/>
                <a:cs typeface="Times New Roman" panose="02020603050405020304" pitchFamily="18" charset="0"/>
              </a:rPr>
              <a:t> and </a:t>
            </a:r>
            <a:r>
              <a:rPr lang="en-IN" sz="3600" err="1">
                <a:solidFill>
                  <a:schemeClr val="accent1">
                    <a:lumMod val="75000"/>
                  </a:schemeClr>
                </a:solidFill>
                <a:latin typeface="Times New Roman" panose="02020603050405020304" pitchFamily="18" charset="0"/>
                <a:cs typeface="Times New Roman" panose="02020603050405020304" pitchFamily="18" charset="0"/>
              </a:rPr>
              <a:t>HeartDisease</a:t>
            </a:r>
            <a:br>
              <a:rPr lang="en-IN" sz="3600">
                <a:solidFill>
                  <a:schemeClr val="accent1">
                    <a:lumMod val="75000"/>
                  </a:schemeClr>
                </a:solidFill>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D0351EB-7BB3-0EB1-25A7-E488D35F4661}"/>
              </a:ext>
            </a:extLst>
          </p:cNvPr>
          <p:cNvSpPr txBox="1">
            <a:spLocks/>
          </p:cNvSpPr>
          <p:nvPr/>
        </p:nvSpPr>
        <p:spPr>
          <a:xfrm>
            <a:off x="8395252" y="2785565"/>
            <a:ext cx="1762539" cy="263457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a:solidFill>
                  <a:srgbClr val="24292F"/>
                </a:solidFill>
                <a:latin typeface="Times New Roman" panose="02020603050405020304" pitchFamily="18" charset="0"/>
                <a:cs typeface="Times New Roman" panose="02020603050405020304" pitchFamily="18" charset="0"/>
              </a:rPr>
              <a:t>ASY : 496 NAP : 203 ATA : 173</a:t>
            </a:r>
          </a:p>
          <a:p>
            <a:r>
              <a:rPr lang="en-IN" sz="2000">
                <a:solidFill>
                  <a:srgbClr val="24292F"/>
                </a:solidFill>
                <a:latin typeface="Times New Roman" panose="02020603050405020304" pitchFamily="18" charset="0"/>
                <a:cs typeface="Times New Roman" panose="02020603050405020304" pitchFamily="18" charset="0"/>
              </a:rPr>
              <a:t>TA  :  46</a:t>
            </a:r>
            <a:endParaRPr lang="en-US" sz="2000">
              <a:latin typeface="Times New Roman" panose="02020603050405020304" pitchFamily="18" charset="0"/>
              <a:cs typeface="Times New Roman" panose="02020603050405020304" pitchFamily="18" charset="0"/>
            </a:endParaRPr>
          </a:p>
        </p:txBody>
      </p:sp>
      <p:pic>
        <p:nvPicPr>
          <p:cNvPr id="4" name="Picture 3" descr="A picture containing chart&#10;&#10;Description automatically generated">
            <a:extLst>
              <a:ext uri="{FF2B5EF4-FFF2-40B4-BE49-F238E27FC236}">
                <a16:creationId xmlns:a16="http://schemas.microsoft.com/office/drawing/2014/main" id="{0E539497-1B8C-C337-82B8-AA8DF63253EB}"/>
              </a:ext>
            </a:extLst>
          </p:cNvPr>
          <p:cNvPicPr>
            <a:picLocks noChangeAspect="1"/>
          </p:cNvPicPr>
          <p:nvPr/>
        </p:nvPicPr>
        <p:blipFill>
          <a:blip r:embed="rId2"/>
          <a:stretch>
            <a:fillRect/>
          </a:stretch>
        </p:blipFill>
        <p:spPr>
          <a:xfrm>
            <a:off x="219443" y="1656678"/>
            <a:ext cx="7580243" cy="5041344"/>
          </a:xfrm>
          <a:prstGeom prst="rect">
            <a:avLst/>
          </a:prstGeom>
        </p:spPr>
      </p:pic>
    </p:spTree>
    <p:extLst>
      <p:ext uri="{BB962C8B-B14F-4D97-AF65-F5344CB8AC3E}">
        <p14:creationId xmlns:p14="http://schemas.microsoft.com/office/powerpoint/2010/main" val="253507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FB5A-09F4-8DBD-961B-D9409002BE85}"/>
              </a:ext>
            </a:extLst>
          </p:cNvPr>
          <p:cNvSpPr txBox="1">
            <a:spLocks/>
          </p:cNvSpPr>
          <p:nvPr/>
        </p:nvSpPr>
        <p:spPr>
          <a:xfrm>
            <a:off x="0" y="880613"/>
            <a:ext cx="12192000" cy="141447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sz="3600">
                <a:solidFill>
                  <a:schemeClr val="accent1">
                    <a:lumMod val="75000"/>
                  </a:schemeClr>
                </a:solidFill>
                <a:latin typeface="Times New Roman" panose="02020603050405020304" pitchFamily="18" charset="0"/>
                <a:cs typeface="Times New Roman" panose="02020603050405020304" pitchFamily="18" charset="0"/>
              </a:rPr>
              <a:t>2.5. </a:t>
            </a:r>
            <a:r>
              <a:rPr lang="en-IN" sz="3600" err="1">
                <a:solidFill>
                  <a:schemeClr val="accent1">
                    <a:lumMod val="75000"/>
                  </a:schemeClr>
                </a:solidFill>
                <a:latin typeface="Times New Roman" panose="02020603050405020304" pitchFamily="18" charset="0"/>
                <a:cs typeface="Times New Roman" panose="02020603050405020304" pitchFamily="18" charset="0"/>
              </a:rPr>
              <a:t>RestingECG</a:t>
            </a:r>
            <a:r>
              <a:rPr lang="en-IN" sz="3600">
                <a:solidFill>
                  <a:schemeClr val="accent1">
                    <a:lumMod val="75000"/>
                  </a:schemeClr>
                </a:solidFill>
                <a:latin typeface="Times New Roman" panose="02020603050405020304" pitchFamily="18" charset="0"/>
                <a:cs typeface="Times New Roman" panose="02020603050405020304" pitchFamily="18" charset="0"/>
              </a:rPr>
              <a:t> and </a:t>
            </a:r>
            <a:r>
              <a:rPr lang="en-IN" sz="3600" err="1">
                <a:solidFill>
                  <a:schemeClr val="accent1">
                    <a:lumMod val="75000"/>
                  </a:schemeClr>
                </a:solidFill>
                <a:latin typeface="Times New Roman" panose="02020603050405020304" pitchFamily="18" charset="0"/>
                <a:cs typeface="Times New Roman" panose="02020603050405020304" pitchFamily="18" charset="0"/>
              </a:rPr>
              <a:t>HeartDisease</a:t>
            </a:r>
            <a:br>
              <a:rPr lang="en-IN" sz="3600">
                <a:solidFill>
                  <a:schemeClr val="accent1">
                    <a:lumMod val="75000"/>
                  </a:schemeClr>
                </a:solidFill>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0AE77B2-2BC1-B754-248B-31D11C0FA202}"/>
              </a:ext>
            </a:extLst>
          </p:cNvPr>
          <p:cNvSpPr txBox="1">
            <a:spLocks/>
          </p:cNvSpPr>
          <p:nvPr/>
        </p:nvSpPr>
        <p:spPr>
          <a:xfrm>
            <a:off x="8727729" y="1913176"/>
            <a:ext cx="3408535" cy="195627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solidFill>
                  <a:srgbClr val="24292F"/>
                </a:solidFill>
                <a:latin typeface="Times New Roman" panose="02020603050405020304" pitchFamily="18" charset="0"/>
                <a:cs typeface="Times New Roman" panose="02020603050405020304" pitchFamily="18" charset="0"/>
              </a:rPr>
              <a:t>Normal : 552 </a:t>
            </a:r>
          </a:p>
          <a:p>
            <a:r>
              <a:rPr lang="en-IN">
                <a:solidFill>
                  <a:srgbClr val="24292F"/>
                </a:solidFill>
                <a:latin typeface="Times New Roman" panose="02020603050405020304" pitchFamily="18" charset="0"/>
                <a:cs typeface="Times New Roman" panose="02020603050405020304" pitchFamily="18" charset="0"/>
              </a:rPr>
              <a:t>LVH    : 188 </a:t>
            </a:r>
          </a:p>
          <a:p>
            <a:r>
              <a:rPr lang="en-IN">
                <a:solidFill>
                  <a:srgbClr val="24292F"/>
                </a:solidFill>
                <a:latin typeface="Times New Roman" panose="02020603050405020304" pitchFamily="18" charset="0"/>
                <a:cs typeface="Times New Roman" panose="02020603050405020304" pitchFamily="18" charset="0"/>
              </a:rPr>
              <a:t>ST     : 178</a:t>
            </a:r>
            <a:endParaRPr lang="en-US">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78DA1105-0D4B-5B61-6CD8-7D9A7B5DE263}"/>
              </a:ext>
            </a:extLst>
          </p:cNvPr>
          <p:cNvPicPr>
            <a:picLocks noChangeAspect="1"/>
          </p:cNvPicPr>
          <p:nvPr/>
        </p:nvPicPr>
        <p:blipFill>
          <a:blip r:embed="rId2"/>
          <a:stretch>
            <a:fillRect/>
          </a:stretch>
        </p:blipFill>
        <p:spPr>
          <a:xfrm>
            <a:off x="638882" y="1913176"/>
            <a:ext cx="7683500" cy="4800600"/>
          </a:xfrm>
          <a:prstGeom prst="rect">
            <a:avLst/>
          </a:prstGeom>
        </p:spPr>
      </p:pic>
    </p:spTree>
    <p:extLst>
      <p:ext uri="{BB962C8B-B14F-4D97-AF65-F5344CB8AC3E}">
        <p14:creationId xmlns:p14="http://schemas.microsoft.com/office/powerpoint/2010/main" val="155083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56B8-382D-44CD-60BA-A2767746F11C}"/>
              </a:ext>
            </a:extLst>
          </p:cNvPr>
          <p:cNvSpPr txBox="1">
            <a:spLocks/>
          </p:cNvSpPr>
          <p:nvPr/>
        </p:nvSpPr>
        <p:spPr>
          <a:xfrm>
            <a:off x="0" y="603519"/>
            <a:ext cx="12192000" cy="1276280"/>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sz="3600">
                <a:solidFill>
                  <a:schemeClr val="accent1">
                    <a:lumMod val="75000"/>
                  </a:schemeClr>
                </a:solidFill>
                <a:latin typeface="Times New Roman" panose="02020603050405020304" pitchFamily="18" charset="0"/>
                <a:cs typeface="Times New Roman" panose="02020603050405020304" pitchFamily="18" charset="0"/>
              </a:rPr>
              <a:t>2.5. </a:t>
            </a:r>
            <a:r>
              <a:rPr lang="en-IN" sz="3600" err="1">
                <a:solidFill>
                  <a:schemeClr val="accent1">
                    <a:lumMod val="75000"/>
                  </a:schemeClr>
                </a:solidFill>
                <a:latin typeface="Times New Roman" panose="02020603050405020304" pitchFamily="18" charset="0"/>
                <a:cs typeface="Times New Roman" panose="02020603050405020304" pitchFamily="18" charset="0"/>
              </a:rPr>
              <a:t>ST_Slope</a:t>
            </a:r>
            <a:r>
              <a:rPr lang="en-IN" sz="3600">
                <a:solidFill>
                  <a:schemeClr val="accent1">
                    <a:lumMod val="75000"/>
                  </a:schemeClr>
                </a:solidFill>
                <a:latin typeface="Times New Roman" panose="02020603050405020304" pitchFamily="18" charset="0"/>
                <a:cs typeface="Times New Roman" panose="02020603050405020304" pitchFamily="18" charset="0"/>
              </a:rPr>
              <a:t> and </a:t>
            </a:r>
            <a:r>
              <a:rPr lang="en-IN" sz="3600" err="1">
                <a:solidFill>
                  <a:schemeClr val="accent1">
                    <a:lumMod val="75000"/>
                  </a:schemeClr>
                </a:solidFill>
                <a:latin typeface="Times New Roman" panose="02020603050405020304" pitchFamily="18" charset="0"/>
                <a:cs typeface="Times New Roman" panose="02020603050405020304" pitchFamily="18" charset="0"/>
              </a:rPr>
              <a:t>HeartDisease</a:t>
            </a:r>
            <a:br>
              <a:rPr lang="en-IN" sz="3600">
                <a:solidFill>
                  <a:schemeClr val="accent1">
                    <a:lumMod val="75000"/>
                  </a:schemeClr>
                </a:solidFill>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43C8F38-CFDC-62D0-F805-0A9BD36F4283}"/>
              </a:ext>
            </a:extLst>
          </p:cNvPr>
          <p:cNvSpPr txBox="1">
            <a:spLocks/>
          </p:cNvSpPr>
          <p:nvPr/>
        </p:nvSpPr>
        <p:spPr>
          <a:xfrm>
            <a:off x="7863996" y="2208902"/>
            <a:ext cx="2332384" cy="298008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solidFill>
                  <a:srgbClr val="24292F"/>
                </a:solidFill>
                <a:latin typeface="Times New Roman" panose="02020603050405020304" pitchFamily="18" charset="0"/>
                <a:cs typeface="Times New Roman" panose="02020603050405020304" pitchFamily="18" charset="0"/>
              </a:rPr>
              <a:t>Flat : 460</a:t>
            </a:r>
          </a:p>
          <a:p>
            <a:r>
              <a:rPr lang="en-IN">
                <a:solidFill>
                  <a:srgbClr val="24292F"/>
                </a:solidFill>
                <a:latin typeface="Times New Roman" panose="02020603050405020304" pitchFamily="18" charset="0"/>
                <a:cs typeface="Times New Roman" panose="02020603050405020304" pitchFamily="18" charset="0"/>
              </a:rPr>
              <a:t>Up   : 395 </a:t>
            </a:r>
          </a:p>
          <a:p>
            <a:r>
              <a:rPr lang="en-IN">
                <a:solidFill>
                  <a:srgbClr val="24292F"/>
                </a:solidFill>
                <a:latin typeface="Times New Roman" panose="02020603050405020304" pitchFamily="18" charset="0"/>
                <a:cs typeface="Times New Roman" panose="02020603050405020304" pitchFamily="18" charset="0"/>
              </a:rPr>
              <a:t>Down : 63</a:t>
            </a:r>
            <a:endParaRPr lang="en-US">
              <a:latin typeface="Times New Roman" panose="02020603050405020304" pitchFamily="18" charset="0"/>
              <a:cs typeface="Times New Roman" panose="02020603050405020304" pitchFamily="18" charset="0"/>
            </a:endParaRPr>
          </a:p>
        </p:txBody>
      </p:sp>
      <p:pic>
        <p:nvPicPr>
          <p:cNvPr id="4" name="Picture 3" descr="A picture containing chart&#10;&#10;Description automatically generated">
            <a:extLst>
              <a:ext uri="{FF2B5EF4-FFF2-40B4-BE49-F238E27FC236}">
                <a16:creationId xmlns:a16="http://schemas.microsoft.com/office/drawing/2014/main" id="{6B754C56-A239-DCE3-30AB-07FC4190D611}"/>
              </a:ext>
            </a:extLst>
          </p:cNvPr>
          <p:cNvPicPr>
            <a:picLocks noChangeAspect="1"/>
          </p:cNvPicPr>
          <p:nvPr/>
        </p:nvPicPr>
        <p:blipFill>
          <a:blip r:embed="rId2"/>
          <a:stretch>
            <a:fillRect/>
          </a:stretch>
        </p:blipFill>
        <p:spPr>
          <a:xfrm>
            <a:off x="324679" y="1625875"/>
            <a:ext cx="6782142" cy="5146813"/>
          </a:xfrm>
          <a:prstGeom prst="rect">
            <a:avLst/>
          </a:prstGeom>
        </p:spPr>
      </p:pic>
    </p:spTree>
    <p:extLst>
      <p:ext uri="{BB962C8B-B14F-4D97-AF65-F5344CB8AC3E}">
        <p14:creationId xmlns:p14="http://schemas.microsoft.com/office/powerpoint/2010/main" val="2580600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9172-8956-B360-9BC3-D49B71D4656F}"/>
              </a:ext>
            </a:extLst>
          </p:cNvPr>
          <p:cNvSpPr>
            <a:spLocks noGrp="1"/>
          </p:cNvSpPr>
          <p:nvPr>
            <p:ph type="ctrTitle"/>
          </p:nvPr>
        </p:nvSpPr>
        <p:spPr>
          <a:xfrm>
            <a:off x="0" y="488770"/>
            <a:ext cx="12192000" cy="971480"/>
          </a:xfrm>
        </p:spPr>
        <p:txBody>
          <a:bodyPr>
            <a:noAutofit/>
          </a:bodyPr>
          <a:lstStyle/>
          <a:p>
            <a:pPr algn="ctr"/>
            <a:r>
              <a:rPr lang="en-IN">
                <a:solidFill>
                  <a:schemeClr val="accent1">
                    <a:lumMod val="75000"/>
                  </a:schemeClr>
                </a:solidFill>
                <a:effectLst/>
                <a:latin typeface="Times New Roman" panose="02020603050405020304" pitchFamily="18" charset="0"/>
                <a:cs typeface="Times New Roman" panose="02020603050405020304" pitchFamily="18" charset="0"/>
              </a:rPr>
              <a:t>2.6. Dummy Variables Operation</a:t>
            </a:r>
            <a:br>
              <a:rPr lang="en-IN">
                <a:solidFill>
                  <a:schemeClr val="accent1">
                    <a:lumMod val="75000"/>
                  </a:schemeClr>
                </a:solidFill>
                <a:effectLst/>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857FB6F-7298-4B21-0738-4B5A07A01486}"/>
              </a:ext>
            </a:extLst>
          </p:cNvPr>
          <p:cNvSpPr>
            <a:spLocks noGrp="1"/>
          </p:cNvSpPr>
          <p:nvPr>
            <p:ph type="subTitle" idx="1"/>
          </p:nvPr>
        </p:nvSpPr>
        <p:spPr>
          <a:xfrm>
            <a:off x="6427304" y="1097531"/>
            <a:ext cx="5764696" cy="3065678"/>
          </a:xfrm>
        </p:spPr>
        <p:txBody>
          <a:bodyPr vert="horz" lIns="91440" tIns="45720" rIns="91440" bIns="45720" rtlCol="0" anchor="t">
            <a:normAutofit fontScale="92500"/>
          </a:bodyPr>
          <a:lstStyle/>
          <a:p>
            <a:pPr algn="just"/>
            <a:r>
              <a:rPr lang="en-IN" sz="1600" b="0">
                <a:solidFill>
                  <a:srgbClr val="24292F"/>
                </a:solidFill>
                <a:effectLst/>
                <a:latin typeface="Times New Roman" panose="02020603050405020304" pitchFamily="18" charset="0"/>
                <a:cs typeface="Times New Roman" panose="02020603050405020304" pitchFamily="18" charset="0"/>
              </a:rPr>
              <a:t>A dummy variable is a variable that takes values of 0 and 1, where the values indicate the presence or absence of something (e.g., a 0 may indicate a placebo and 1 may indicate a drug). Where a categorical variable has more than two categories, it can be represented by a set of dummy variables, with one variable for each category. Numeric variables can also be dummy coded to explore nonlinear effects. Dummy variables are also known as indicator variables, design variables, contrasts, one-hot coding, and binary basis variables.</a:t>
            </a:r>
          </a:p>
          <a:p>
            <a:pPr algn="just"/>
            <a:br>
              <a:rPr lang="en-IN" sz="1600" b="0">
                <a:solidFill>
                  <a:srgbClr val="24292F"/>
                </a:solidFill>
                <a:effectLst/>
                <a:latin typeface="Times New Roman" panose="02020603050405020304" pitchFamily="18" charset="0"/>
                <a:cs typeface="Times New Roman" panose="02020603050405020304" pitchFamily="18" charset="0"/>
              </a:rPr>
            </a:br>
            <a:endParaRPr lang="en-IN" sz="1600" b="0">
              <a:solidFill>
                <a:srgbClr val="24292F"/>
              </a:solidFill>
              <a:effectLst/>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p:txBody>
      </p:sp>
      <p:pic>
        <p:nvPicPr>
          <p:cNvPr id="5" name="Picture 4" descr="Table&#10;&#10;Description automatically generated with low confidence">
            <a:extLst>
              <a:ext uri="{FF2B5EF4-FFF2-40B4-BE49-F238E27FC236}">
                <a16:creationId xmlns:a16="http://schemas.microsoft.com/office/drawing/2014/main" id="{607DA87D-2D44-93D5-9A22-2F775C3765C7}"/>
              </a:ext>
            </a:extLst>
          </p:cNvPr>
          <p:cNvPicPr>
            <a:picLocks noChangeAspect="1"/>
          </p:cNvPicPr>
          <p:nvPr/>
        </p:nvPicPr>
        <p:blipFill>
          <a:blip r:embed="rId2"/>
          <a:stretch>
            <a:fillRect/>
          </a:stretch>
        </p:blipFill>
        <p:spPr>
          <a:xfrm>
            <a:off x="204307" y="1252713"/>
            <a:ext cx="6012679" cy="5255422"/>
          </a:xfrm>
          <a:prstGeom prst="rect">
            <a:avLst/>
          </a:prstGeom>
        </p:spPr>
      </p:pic>
    </p:spTree>
    <p:extLst>
      <p:ext uri="{BB962C8B-B14F-4D97-AF65-F5344CB8AC3E}">
        <p14:creationId xmlns:p14="http://schemas.microsoft.com/office/powerpoint/2010/main" val="3910304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8104AE-702B-B646-CFA6-15F16A2547D8}"/>
              </a:ext>
            </a:extLst>
          </p:cNvPr>
          <p:cNvSpPr txBox="1">
            <a:spLocks/>
          </p:cNvSpPr>
          <p:nvPr/>
        </p:nvSpPr>
        <p:spPr>
          <a:xfrm>
            <a:off x="1066799" y="1131497"/>
            <a:ext cx="9182276" cy="1257299"/>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latin typeface="Times New Roman"/>
                <a:cs typeface="Times New Roman"/>
              </a:rPr>
              <a:t>03. TRAIN | TEST SPLIT &amp; </a:t>
            </a:r>
          </a:p>
          <a:p>
            <a:pPr>
              <a:spcAft>
                <a:spcPts val="600"/>
              </a:spcAft>
            </a:pPr>
            <a:r>
              <a:rPr lang="en-US" sz="3600" b="1">
                <a:latin typeface="Times New Roman"/>
                <a:cs typeface="Times New Roman"/>
              </a:rPr>
              <a:t>      HANDLING WITH MISSING VALUES</a:t>
            </a:r>
          </a:p>
        </p:txBody>
      </p:sp>
      <p:sp>
        <p:nvSpPr>
          <p:cNvPr id="9" name="Subtitle 2">
            <a:extLst>
              <a:ext uri="{FF2B5EF4-FFF2-40B4-BE49-F238E27FC236}">
                <a16:creationId xmlns:a16="http://schemas.microsoft.com/office/drawing/2014/main" id="{2EB32881-54CA-AF20-860A-9E65B8879CCE}"/>
              </a:ext>
            </a:extLst>
          </p:cNvPr>
          <p:cNvSpPr txBox="1">
            <a:spLocks/>
          </p:cNvSpPr>
          <p:nvPr/>
        </p:nvSpPr>
        <p:spPr>
          <a:xfrm>
            <a:off x="1066798" y="2736850"/>
            <a:ext cx="5738039" cy="3297128"/>
          </a:xfr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b="1"/>
          </a:p>
          <a:p>
            <a:pPr>
              <a:lnSpc>
                <a:spcPct val="120000"/>
              </a:lnSpc>
            </a:pPr>
            <a:r>
              <a:rPr lang="en-US" b="1">
                <a:latin typeface="Times New Roman"/>
                <a:cs typeface="Times New Roman"/>
              </a:rPr>
              <a:t>3.1. Train | Test Split</a:t>
            </a:r>
          </a:p>
          <a:p>
            <a:pPr>
              <a:lnSpc>
                <a:spcPct val="120000"/>
              </a:lnSpc>
            </a:pPr>
            <a:r>
              <a:rPr lang="en-US" b="1">
                <a:latin typeface="Times New Roman"/>
                <a:cs typeface="Times New Roman"/>
              </a:rPr>
              <a:t>3.2. Handling with Missing Values</a:t>
            </a:r>
            <a:endParaRPr lang="en-US">
              <a:ea typeface="+mn-lt"/>
              <a:cs typeface="+mn-lt"/>
            </a:endParaRPr>
          </a:p>
          <a:p>
            <a:pPr marL="0" indent="0">
              <a:lnSpc>
                <a:spcPct val="120000"/>
              </a:lnSpc>
              <a:buNone/>
            </a:pPr>
            <a:r>
              <a:rPr lang="en-US" b="1">
                <a:latin typeface="Times New Roman"/>
                <a:cs typeface="Times New Roman"/>
              </a:rPr>
              <a:t>     </a:t>
            </a:r>
            <a:endParaRPr lang="en-US"/>
          </a:p>
        </p:txBody>
      </p:sp>
      <p:pic>
        <p:nvPicPr>
          <p:cNvPr id="7" name="Picture 6" descr="Light bulb on yellow background with sketched light beams and cord">
            <a:extLst>
              <a:ext uri="{FF2B5EF4-FFF2-40B4-BE49-F238E27FC236}">
                <a16:creationId xmlns:a16="http://schemas.microsoft.com/office/drawing/2014/main" id="{AE0AB0B0-7069-C69D-1906-224E41B46CE8}"/>
              </a:ext>
            </a:extLst>
          </p:cNvPr>
          <p:cNvPicPr>
            <a:picLocks noChangeAspect="1"/>
          </p:cNvPicPr>
          <p:nvPr/>
        </p:nvPicPr>
        <p:blipFill rotWithShape="1">
          <a:blip r:embed="rId2"/>
          <a:srcRect t="11430" r="-3" b="102"/>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noFill/>
        </p:spPr>
      </p:pic>
      <p:sp>
        <p:nvSpPr>
          <p:cNvPr id="14" name="Date Placeholder 3">
            <a:extLst>
              <a:ext uri="{FF2B5EF4-FFF2-40B4-BE49-F238E27FC236}">
                <a16:creationId xmlns:a16="http://schemas.microsoft.com/office/drawing/2014/main" id="{FE3DA1AA-4BBD-31B3-0380-BB0333A77B3A}"/>
              </a:ext>
            </a:extLst>
          </p:cNvPr>
          <p:cNvSpPr>
            <a:spLocks noGrp="1"/>
          </p:cNvSpPr>
          <p:nvPr>
            <p:ph type="dt" sz="half" idx="10"/>
          </p:nvPr>
        </p:nvSpPr>
        <p:spPr>
          <a:xfrm rot="5400000">
            <a:off x="10477379" y="4629744"/>
            <a:ext cx="2653508" cy="365125"/>
          </a:xfrm>
        </p:spPr>
        <p:txBody>
          <a:bodyPr/>
          <a:lstStyle/>
          <a:p>
            <a:pPr>
              <a:spcAft>
                <a:spcPts val="600"/>
              </a:spcAft>
            </a:pPr>
            <a:fld id="{E0A2FE44-02B4-4E8F-BC62-53CDCED69E4D}" type="datetime1">
              <a:rPr lang="en-US" smtClean="0">
                <a:solidFill>
                  <a:srgbClr val="FFFFFF"/>
                </a:solidFill>
                <a:effectLst>
                  <a:outerShdw blurRad="38100" dist="38100" dir="2700000" algn="tl">
                    <a:srgbClr val="000000">
                      <a:alpha val="43137"/>
                    </a:srgbClr>
                  </a:outerShdw>
                </a:effectLst>
              </a:rPr>
              <a:pPr>
                <a:spcAft>
                  <a:spcPts val="600"/>
                </a:spcAft>
              </a:pPr>
              <a:t>8/12/24</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8751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196DDD-A704-617C-23A8-81F3386F6D9E}"/>
              </a:ext>
            </a:extLst>
          </p:cNvPr>
          <p:cNvSpPr txBox="1">
            <a:spLocks/>
          </p:cNvSpPr>
          <p:nvPr/>
        </p:nvSpPr>
        <p:spPr>
          <a:xfrm>
            <a:off x="3291" y="480282"/>
            <a:ext cx="12187755" cy="81594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3600">
                <a:solidFill>
                  <a:schemeClr val="accent1">
                    <a:lumMod val="75000"/>
                  </a:schemeClr>
                </a:solidFill>
                <a:latin typeface="Times New Roman"/>
                <a:cs typeface="Times New Roman"/>
              </a:rPr>
              <a:t>3.1. Train | Test Split</a:t>
            </a:r>
            <a:br>
              <a:rPr lang="en-GB" sz="3600">
                <a:latin typeface="Times New Roman"/>
              </a:rPr>
            </a:br>
            <a:endParaRPr lang="en-US" sz="3600">
              <a:solidFill>
                <a:schemeClr val="accent1">
                  <a:lumMod val="75000"/>
                </a:schemeClr>
              </a:solidFill>
              <a:latin typeface="Times New Roman"/>
              <a:cs typeface="Times New Roman"/>
            </a:endParaRPr>
          </a:p>
        </p:txBody>
      </p:sp>
      <p:sp>
        <p:nvSpPr>
          <p:cNvPr id="5" name="Subtitle 2">
            <a:extLst>
              <a:ext uri="{FF2B5EF4-FFF2-40B4-BE49-F238E27FC236}">
                <a16:creationId xmlns:a16="http://schemas.microsoft.com/office/drawing/2014/main" id="{21FFD174-BAAD-3DA0-3A16-AC5AFA6F7C9B}"/>
              </a:ext>
            </a:extLst>
          </p:cNvPr>
          <p:cNvSpPr txBox="1">
            <a:spLocks/>
          </p:cNvSpPr>
          <p:nvPr/>
        </p:nvSpPr>
        <p:spPr>
          <a:xfrm>
            <a:off x="806477" y="1383546"/>
            <a:ext cx="10537007" cy="467732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GB" sz="1600">
                <a:latin typeface="Times New Roman"/>
                <a:cs typeface="Times New Roman"/>
              </a:rPr>
              <a:t>Train test split is a common technique used in machine learning to evaluate the performance of a model on unseen data. In this technique, a dataset is split into two parts: a training set and a testing set.</a:t>
            </a:r>
            <a:endParaRPr lang="en-US" sz="1600">
              <a:latin typeface="Times New Roman"/>
              <a:cs typeface="Times New Roman"/>
            </a:endParaRPr>
          </a:p>
          <a:p>
            <a:pPr marL="342900" indent="-342900" algn="just"/>
            <a:r>
              <a:rPr lang="en-GB" sz="1600">
                <a:latin typeface="Times New Roman"/>
                <a:cs typeface="Times New Roman"/>
              </a:rPr>
              <a:t>The training set is used to train the model, while the testing set is used to evaluate its performance. The idea is that if a model performs well on the testing set, it is likely to perform well on new, unseen data as well.</a:t>
            </a:r>
            <a:endParaRPr lang="en-US" sz="1600">
              <a:latin typeface="Times New Roman"/>
              <a:cs typeface="Times New Roman"/>
            </a:endParaRPr>
          </a:p>
          <a:p>
            <a:pPr marL="342900" indent="-342900" algn="just"/>
            <a:r>
              <a:rPr lang="en-GB" sz="1600">
                <a:latin typeface="Times New Roman"/>
                <a:cs typeface="Times New Roman"/>
              </a:rPr>
              <a:t>Typically, a random portion of the data, say 70-80%, is used for training, while the remaining 20-30% is used for testing. The data is usually shuffled before the split to avoid any bias in the splitting process.</a:t>
            </a:r>
            <a:endParaRPr lang="en-US" sz="1600">
              <a:latin typeface="Times New Roman"/>
              <a:cs typeface="Times New Roman"/>
            </a:endParaRPr>
          </a:p>
          <a:p>
            <a:pPr marL="342900" indent="-342900" algn="just"/>
            <a:r>
              <a:rPr lang="en-GB" sz="1600">
                <a:latin typeface="Times New Roman"/>
                <a:cs typeface="Times New Roman"/>
              </a:rPr>
              <a:t>After the model is trained on the training set, it is evaluated on the testing set to measure its performance. The testing set should be representative of the kind of data that the model is expected to encounter in real-world scenarios.</a:t>
            </a:r>
            <a:endParaRPr lang="en-US" sz="1600">
              <a:latin typeface="Times New Roman"/>
              <a:cs typeface="Times New Roman"/>
            </a:endParaRPr>
          </a:p>
          <a:p>
            <a:pPr marL="342900" indent="-342900" algn="just"/>
            <a:r>
              <a:rPr lang="en-GB" sz="1600">
                <a:latin typeface="Times New Roman"/>
                <a:cs typeface="Times New Roman"/>
              </a:rPr>
              <a:t>The train test split technique helps to prevent overfitting, which is a common problem in machine learning. Overfitting occurs when a model is too complex and captures the noise in the training data, rather than the underlying patterns. By evaluating the model on an independent testing set, it is possible to detect overfitting and adjust the model accordingly.</a:t>
            </a:r>
            <a:endParaRPr lang="en-US" sz="1600">
              <a:latin typeface="Times New Roman"/>
              <a:cs typeface="Times New Roman"/>
            </a:endParaRPr>
          </a:p>
          <a:p>
            <a:pPr algn="just"/>
            <a:endParaRPr lang="en-US" sz="1600">
              <a:latin typeface="Times New Roman"/>
              <a:cs typeface="Times New Roman"/>
            </a:endParaRPr>
          </a:p>
        </p:txBody>
      </p:sp>
    </p:spTree>
    <p:extLst>
      <p:ext uri="{BB962C8B-B14F-4D97-AF65-F5344CB8AC3E}">
        <p14:creationId xmlns:p14="http://schemas.microsoft.com/office/powerpoint/2010/main" val="3666577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BDDBBF-BA17-F2E2-D4A6-B3A0A8CBFFF7}"/>
              </a:ext>
            </a:extLst>
          </p:cNvPr>
          <p:cNvSpPr>
            <a:spLocks noGrp="1"/>
          </p:cNvSpPr>
          <p:nvPr>
            <p:ph type="title"/>
          </p:nvPr>
        </p:nvSpPr>
        <p:spPr>
          <a:xfrm>
            <a:off x="-489" y="521796"/>
            <a:ext cx="12189625" cy="584200"/>
          </a:xfrm>
        </p:spPr>
        <p:txBody>
          <a:bodyPr>
            <a:noAutofit/>
          </a:bodyPr>
          <a:lstStyle/>
          <a:p>
            <a:pPr algn="ctr"/>
            <a:r>
              <a:rPr lang="en-IT" sz="3600">
                <a:solidFill>
                  <a:schemeClr val="accent1">
                    <a:lumMod val="75000"/>
                  </a:schemeClr>
                </a:solidFill>
                <a:latin typeface="Times New Roman" panose="02020603050405020304" pitchFamily="18" charset="0"/>
                <a:cs typeface="Times New Roman" panose="02020603050405020304" pitchFamily="18" charset="0"/>
              </a:rPr>
              <a:t>01. Data set</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F85C869E-E595-2FD4-E5AC-774A5F3162F6}"/>
              </a:ext>
            </a:extLst>
          </p:cNvPr>
          <p:cNvGraphicFramePr>
            <a:graphicFrameLocks/>
          </p:cNvGraphicFramePr>
          <p:nvPr>
            <p:extLst>
              <p:ext uri="{D42A27DB-BD31-4B8C-83A1-F6EECF244321}">
                <p14:modId xmlns:p14="http://schemas.microsoft.com/office/powerpoint/2010/main" val="606718720"/>
              </p:ext>
            </p:extLst>
          </p:nvPr>
        </p:nvGraphicFramePr>
        <p:xfrm>
          <a:off x="836935" y="155850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148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158B24-5C74-6DF0-C109-E95FD2A7F2E8}"/>
              </a:ext>
            </a:extLst>
          </p:cNvPr>
          <p:cNvSpPr txBox="1">
            <a:spLocks/>
          </p:cNvSpPr>
          <p:nvPr/>
        </p:nvSpPr>
        <p:spPr>
          <a:xfrm>
            <a:off x="481783" y="699514"/>
            <a:ext cx="11184062" cy="547760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GB" sz="1600">
              <a:latin typeface="Times New Roman"/>
              <a:cs typeface="Times New Roman"/>
            </a:endParaRPr>
          </a:p>
          <a:p>
            <a:pPr algn="just"/>
            <a:r>
              <a:rPr lang="en-GB" sz="1600">
                <a:latin typeface="Times New Roman"/>
                <a:cs typeface="Times New Roman"/>
              </a:rPr>
              <a:t>We must separate the columns (attributes or features) of the dataset into input patterns (X) and output patterns (y).</a:t>
            </a:r>
          </a:p>
          <a:p>
            <a:pPr marL="0" indent="0" algn="just">
              <a:buFont typeface="Arial" panose="020B0604020202020204" pitchFamily="34" charset="0"/>
              <a:buNone/>
            </a:pPr>
            <a:r>
              <a:rPr lang="en-GB" sz="1600">
                <a:latin typeface="Times New Roman"/>
                <a:cs typeface="Times New Roman"/>
              </a:rPr>
              <a:t>X </a:t>
            </a:r>
            <a:r>
              <a:rPr lang="en-GB" sz="1600">
                <a:solidFill>
                  <a:srgbClr val="055BE0"/>
                </a:solidFill>
                <a:latin typeface="Times New Roman"/>
                <a:cs typeface="Times New Roman"/>
              </a:rPr>
              <a:t>=</a:t>
            </a:r>
            <a:r>
              <a:rPr lang="en-GB" sz="1600">
                <a:latin typeface="Times New Roman"/>
                <a:cs typeface="Times New Roman"/>
              </a:rPr>
              <a:t> </a:t>
            </a:r>
            <a:r>
              <a:rPr lang="en-GB" sz="1600" err="1">
                <a:latin typeface="Times New Roman"/>
                <a:cs typeface="Times New Roman"/>
              </a:rPr>
              <a:t>df</a:t>
            </a:r>
            <a:r>
              <a:rPr lang="en-GB" sz="1600" err="1">
                <a:solidFill>
                  <a:srgbClr val="055BE0"/>
                </a:solidFill>
                <a:latin typeface="Times New Roman"/>
                <a:cs typeface="Times New Roman"/>
              </a:rPr>
              <a:t>.</a:t>
            </a:r>
            <a:r>
              <a:rPr lang="en-GB" sz="1600" u="sng" err="1">
                <a:latin typeface="Times New Roman"/>
                <a:cs typeface="Times New Roman"/>
              </a:rPr>
              <a:t>drop</a:t>
            </a:r>
            <a:r>
              <a:rPr lang="en-GB" sz="1600">
                <a:latin typeface="Times New Roman"/>
                <a:cs typeface="Times New Roman"/>
              </a:rPr>
              <a:t>([</a:t>
            </a:r>
            <a:r>
              <a:rPr lang="en-GB" sz="1600">
                <a:solidFill>
                  <a:srgbClr val="BA2121"/>
                </a:solidFill>
                <a:latin typeface="Times New Roman"/>
                <a:cs typeface="Times New Roman"/>
              </a:rPr>
              <a:t>"</a:t>
            </a:r>
            <a:r>
              <a:rPr lang="en-GB" sz="1600" err="1">
                <a:solidFill>
                  <a:srgbClr val="BA2121"/>
                </a:solidFill>
                <a:latin typeface="Times New Roman"/>
                <a:cs typeface="Times New Roman"/>
              </a:rPr>
              <a:t>HeartDisease</a:t>
            </a:r>
            <a:r>
              <a:rPr lang="en-GB" sz="1600">
                <a:solidFill>
                  <a:srgbClr val="BA2121"/>
                </a:solidFill>
                <a:latin typeface="Times New Roman"/>
                <a:cs typeface="Times New Roman"/>
              </a:rPr>
              <a:t>"</a:t>
            </a:r>
            <a:r>
              <a:rPr lang="en-GB" sz="1600">
                <a:latin typeface="Times New Roman"/>
                <a:cs typeface="Times New Roman"/>
              </a:rPr>
              <a:t>], axis</a:t>
            </a:r>
            <a:r>
              <a:rPr lang="en-GB" sz="1600">
                <a:solidFill>
                  <a:srgbClr val="055BE0"/>
                </a:solidFill>
                <a:latin typeface="Times New Roman"/>
                <a:cs typeface="Times New Roman"/>
              </a:rPr>
              <a:t>=</a:t>
            </a:r>
            <a:r>
              <a:rPr lang="en-GB" sz="1600">
                <a:solidFill>
                  <a:srgbClr val="666666"/>
                </a:solidFill>
                <a:latin typeface="Times New Roman"/>
                <a:cs typeface="Times New Roman"/>
              </a:rPr>
              <a:t>1</a:t>
            </a:r>
            <a:r>
              <a:rPr lang="en-GB" sz="1600">
                <a:latin typeface="Times New Roman"/>
                <a:cs typeface="Times New Roman"/>
              </a:rPr>
              <a:t>)</a:t>
            </a:r>
          </a:p>
          <a:p>
            <a:pPr marL="0" indent="0" algn="just">
              <a:buFont typeface="Arial" panose="020B0604020202020204" pitchFamily="34" charset="0"/>
              <a:buNone/>
            </a:pPr>
            <a:r>
              <a:rPr lang="en-GB" sz="1600">
                <a:latin typeface="Times New Roman"/>
                <a:cs typeface="Times New Roman"/>
              </a:rPr>
              <a:t>y </a:t>
            </a:r>
            <a:r>
              <a:rPr lang="en-GB" sz="1600">
                <a:solidFill>
                  <a:srgbClr val="055BE0"/>
                </a:solidFill>
                <a:latin typeface="Times New Roman"/>
                <a:cs typeface="Times New Roman"/>
              </a:rPr>
              <a:t>=</a:t>
            </a:r>
            <a:r>
              <a:rPr lang="en-GB" sz="1600">
                <a:latin typeface="Times New Roman"/>
                <a:cs typeface="Times New Roman"/>
              </a:rPr>
              <a:t> </a:t>
            </a:r>
            <a:r>
              <a:rPr lang="en-GB" sz="1600" err="1">
                <a:latin typeface="Times New Roman"/>
                <a:cs typeface="Times New Roman"/>
              </a:rPr>
              <a:t>df</a:t>
            </a:r>
            <a:r>
              <a:rPr lang="en-GB" sz="1600">
                <a:latin typeface="Times New Roman"/>
                <a:cs typeface="Times New Roman"/>
              </a:rPr>
              <a:t>[</a:t>
            </a:r>
            <a:r>
              <a:rPr lang="en-GB" sz="1600">
                <a:solidFill>
                  <a:srgbClr val="BA2121"/>
                </a:solidFill>
                <a:latin typeface="Times New Roman"/>
                <a:cs typeface="Times New Roman"/>
              </a:rPr>
              <a:t>"</a:t>
            </a:r>
            <a:r>
              <a:rPr lang="en-GB" sz="1600" err="1">
                <a:solidFill>
                  <a:srgbClr val="BA2121"/>
                </a:solidFill>
                <a:latin typeface="Times New Roman"/>
                <a:cs typeface="Times New Roman"/>
              </a:rPr>
              <a:t>HeartDisease</a:t>
            </a:r>
            <a:r>
              <a:rPr lang="en-GB" sz="1600">
                <a:solidFill>
                  <a:srgbClr val="BA2121"/>
                </a:solidFill>
                <a:latin typeface="Times New Roman"/>
                <a:cs typeface="Times New Roman"/>
              </a:rPr>
              <a:t>"</a:t>
            </a:r>
            <a:r>
              <a:rPr lang="en-GB" sz="1600">
                <a:latin typeface="Times New Roman"/>
                <a:cs typeface="Times New Roman"/>
              </a:rPr>
              <a:t>]</a:t>
            </a:r>
          </a:p>
          <a:p>
            <a:pPr marL="0" indent="0" algn="just">
              <a:buFont typeface="Arial" panose="020B0604020202020204" pitchFamily="34" charset="0"/>
              <a:buNone/>
            </a:pPr>
            <a:endParaRPr lang="en-GB" sz="1600">
              <a:latin typeface="Times New Roman"/>
              <a:cs typeface="Times New Roman"/>
            </a:endParaRPr>
          </a:p>
          <a:p>
            <a:pPr algn="just"/>
            <a:r>
              <a:rPr lang="en-GB" sz="1600">
                <a:latin typeface="Times New Roman"/>
                <a:cs typeface="Times New Roman"/>
              </a:rPr>
              <a:t>Finally, we can split the X and Y data into a training and test dataset. The training set will be used to prepare the models used in this study and the test set will be used to make new predictions, from which we can evaluate the performance of the model.</a:t>
            </a:r>
          </a:p>
          <a:p>
            <a:pPr algn="just"/>
            <a:endParaRPr lang="en-GB" sz="1600">
              <a:latin typeface="Times New Roman"/>
              <a:cs typeface="Times New Roman"/>
            </a:endParaRPr>
          </a:p>
          <a:p>
            <a:pPr algn="just"/>
            <a:r>
              <a:rPr lang="en-GB" sz="1600">
                <a:latin typeface="Times New Roman"/>
                <a:cs typeface="Times New Roman"/>
              </a:rPr>
              <a:t>For this we will use the </a:t>
            </a:r>
            <a:r>
              <a:rPr lang="en-GB" sz="1600" err="1">
                <a:latin typeface="Times New Roman"/>
                <a:cs typeface="Times New Roman"/>
              </a:rPr>
              <a:t>train_test_split</a:t>
            </a:r>
            <a:r>
              <a:rPr lang="en-GB" sz="1600">
                <a:latin typeface="Times New Roman"/>
                <a:cs typeface="Times New Roman"/>
              </a:rPr>
              <a:t>() function from the scikit-learn library. We also specify a seed for the random number generator so that we always get the same split of data each time this example is executed.</a:t>
            </a:r>
          </a:p>
          <a:p>
            <a:pPr algn="just"/>
            <a:endParaRPr lang="en-GB" sz="1600">
              <a:solidFill>
                <a:srgbClr val="000000"/>
              </a:solidFill>
              <a:latin typeface="Times New Roman"/>
              <a:cs typeface="Times New Roman"/>
            </a:endParaRPr>
          </a:p>
          <a:p>
            <a:pPr marL="0" indent="0" algn="just">
              <a:buFont typeface="Arial" panose="020B0604020202020204" pitchFamily="34" charset="0"/>
              <a:buNone/>
            </a:pPr>
            <a:r>
              <a:rPr lang="en-GB" sz="1600">
                <a:solidFill>
                  <a:srgbClr val="C00000"/>
                </a:solidFill>
                <a:latin typeface="Times New Roman"/>
                <a:cs typeface="Times New Roman"/>
              </a:rPr>
              <a:t>Train / Test and Split</a:t>
            </a:r>
          </a:p>
          <a:p>
            <a:pPr marL="0" indent="0" algn="just">
              <a:buNone/>
            </a:pPr>
            <a:r>
              <a:rPr lang="en-GB" sz="1600" err="1">
                <a:latin typeface="Times New Roman"/>
                <a:cs typeface="Times New Roman"/>
              </a:rPr>
              <a:t>X_train</a:t>
            </a:r>
            <a:r>
              <a:rPr lang="en-GB" sz="1600">
                <a:latin typeface="Times New Roman"/>
                <a:cs typeface="Times New Roman"/>
              </a:rPr>
              <a:t>, </a:t>
            </a:r>
            <a:r>
              <a:rPr lang="en-GB" sz="1600" err="1">
                <a:latin typeface="Times New Roman"/>
                <a:cs typeface="Times New Roman"/>
              </a:rPr>
              <a:t>X_test</a:t>
            </a:r>
            <a:r>
              <a:rPr lang="en-GB" sz="1600">
                <a:latin typeface="Times New Roman"/>
                <a:cs typeface="Times New Roman"/>
              </a:rPr>
              <a:t>, </a:t>
            </a:r>
            <a:r>
              <a:rPr lang="en-GB" sz="1600" err="1">
                <a:latin typeface="Times New Roman"/>
                <a:cs typeface="Times New Roman"/>
              </a:rPr>
              <a:t>y_train</a:t>
            </a:r>
            <a:r>
              <a:rPr lang="en-GB" sz="1600">
                <a:latin typeface="Times New Roman"/>
                <a:cs typeface="Times New Roman"/>
              </a:rPr>
              <a:t>, </a:t>
            </a:r>
            <a:r>
              <a:rPr lang="en-GB" sz="1600" err="1">
                <a:latin typeface="Times New Roman"/>
                <a:cs typeface="Times New Roman"/>
              </a:rPr>
              <a:t>y_test</a:t>
            </a:r>
            <a:r>
              <a:rPr lang="en-GB" sz="1600">
                <a:latin typeface="Times New Roman"/>
                <a:cs typeface="Times New Roman"/>
              </a:rPr>
              <a:t> </a:t>
            </a:r>
            <a:r>
              <a:rPr lang="en-GB" sz="1600">
                <a:solidFill>
                  <a:srgbClr val="055BE0"/>
                </a:solidFill>
                <a:latin typeface="Times New Roman"/>
                <a:cs typeface="Times New Roman"/>
              </a:rPr>
              <a:t>=</a:t>
            </a:r>
            <a:r>
              <a:rPr lang="en-GB" sz="1600">
                <a:latin typeface="Times New Roman"/>
                <a:cs typeface="Times New Roman"/>
              </a:rPr>
              <a:t> </a:t>
            </a:r>
            <a:r>
              <a:rPr lang="en-GB" sz="1600" err="1">
                <a:latin typeface="Times New Roman"/>
                <a:cs typeface="Times New Roman"/>
              </a:rPr>
              <a:t>train_test_split</a:t>
            </a:r>
            <a:r>
              <a:rPr lang="en-GB" sz="1600">
                <a:latin typeface="Times New Roman"/>
                <a:cs typeface="Times New Roman"/>
              </a:rPr>
              <a:t>(X, y, </a:t>
            </a:r>
            <a:r>
              <a:rPr lang="en-GB" sz="1600" err="1">
                <a:latin typeface="Times New Roman"/>
                <a:cs typeface="Times New Roman"/>
              </a:rPr>
              <a:t>test_size</a:t>
            </a:r>
            <a:r>
              <a:rPr lang="en-GB" sz="1600">
                <a:solidFill>
                  <a:srgbClr val="055BE0"/>
                </a:solidFill>
                <a:latin typeface="Times New Roman"/>
                <a:cs typeface="Times New Roman"/>
              </a:rPr>
              <a:t>=</a:t>
            </a:r>
            <a:r>
              <a:rPr lang="en-GB" sz="1600">
                <a:solidFill>
                  <a:srgbClr val="666666"/>
                </a:solidFill>
                <a:latin typeface="Times New Roman"/>
                <a:cs typeface="Times New Roman"/>
              </a:rPr>
              <a:t>0.15</a:t>
            </a:r>
            <a:r>
              <a:rPr lang="en-GB" sz="1600">
                <a:latin typeface="Times New Roman"/>
                <a:cs typeface="Times New Roman"/>
              </a:rPr>
              <a:t>, 					     		           </a:t>
            </a:r>
          </a:p>
          <a:p>
            <a:pPr marL="0" indent="0" algn="just">
              <a:buNone/>
            </a:pPr>
            <a:r>
              <a:rPr lang="en-GB" sz="1600">
                <a:latin typeface="Times New Roman"/>
                <a:cs typeface="Times New Roman"/>
              </a:rPr>
              <a:t>                                                      stratify </a:t>
            </a:r>
            <a:r>
              <a:rPr lang="en-GB" sz="1600">
                <a:solidFill>
                  <a:srgbClr val="055BE0"/>
                </a:solidFill>
                <a:latin typeface="Times New Roman"/>
                <a:cs typeface="Times New Roman"/>
              </a:rPr>
              <a:t>=</a:t>
            </a:r>
            <a:r>
              <a:rPr lang="en-GB" sz="1600">
                <a:latin typeface="Times New Roman"/>
                <a:cs typeface="Times New Roman"/>
              </a:rPr>
              <a:t> y, </a:t>
            </a:r>
            <a:r>
              <a:rPr lang="en-GB" sz="1600" err="1">
                <a:latin typeface="Times New Roman"/>
                <a:cs typeface="Times New Roman"/>
              </a:rPr>
              <a:t>random_state</a:t>
            </a:r>
            <a:r>
              <a:rPr lang="en-GB" sz="1600">
                <a:latin typeface="Times New Roman"/>
                <a:cs typeface="Times New Roman"/>
              </a:rPr>
              <a:t> </a:t>
            </a:r>
            <a:r>
              <a:rPr lang="en-GB" sz="1600">
                <a:solidFill>
                  <a:srgbClr val="055BE0"/>
                </a:solidFill>
                <a:latin typeface="Times New Roman"/>
                <a:cs typeface="Times New Roman"/>
              </a:rPr>
              <a:t>=</a:t>
            </a:r>
            <a:r>
              <a:rPr lang="en-GB" sz="1600">
                <a:latin typeface="Times New Roman"/>
                <a:cs typeface="Times New Roman"/>
              </a:rPr>
              <a:t> </a:t>
            </a:r>
            <a:r>
              <a:rPr lang="en-GB" sz="1600">
                <a:solidFill>
                  <a:srgbClr val="666666"/>
                </a:solidFill>
                <a:latin typeface="Times New Roman"/>
                <a:cs typeface="Times New Roman"/>
              </a:rPr>
              <a:t>101</a:t>
            </a:r>
            <a:r>
              <a:rPr lang="en-GB" sz="1600">
                <a:latin typeface="Times New Roman"/>
                <a:cs typeface="Times New Roman"/>
              </a:rPr>
              <a:t>)</a:t>
            </a:r>
            <a:endParaRPr lang="en-GB"/>
          </a:p>
          <a:p>
            <a:pPr marL="0" indent="0" algn="just">
              <a:buFont typeface="Arial" panose="020B0604020202020204" pitchFamily="34" charset="0"/>
              <a:buNone/>
            </a:pPr>
            <a:endParaRPr lang="en-GB" sz="1600">
              <a:solidFill>
                <a:srgbClr val="FF0000"/>
              </a:solidFill>
              <a:latin typeface="Times New Roman"/>
              <a:cs typeface="Times New Roman"/>
            </a:endParaRPr>
          </a:p>
          <a:p>
            <a:pPr algn="just"/>
            <a:endParaRPr lang="en-GB" sz="1600">
              <a:latin typeface="Times New Roman"/>
              <a:cs typeface="Times New Roman"/>
            </a:endParaRPr>
          </a:p>
          <a:p>
            <a:pPr algn="just"/>
            <a:endParaRPr lang="en-GB" sz="1600">
              <a:latin typeface="Times New Roman"/>
              <a:cs typeface="Times New Roman"/>
            </a:endParaRPr>
          </a:p>
          <a:p>
            <a:pPr marL="0" indent="0" algn="just">
              <a:buFont typeface="Arial" panose="020B0604020202020204" pitchFamily="34" charset="0"/>
              <a:buNone/>
            </a:pPr>
            <a:endParaRPr lang="en-IT" sz="1600">
              <a:latin typeface="Times New Roman"/>
              <a:cs typeface="Times New Roman"/>
            </a:endParaRPr>
          </a:p>
          <a:p>
            <a:pPr algn="just"/>
            <a:endParaRPr lang="en-US" sz="1600">
              <a:latin typeface="Times New Roman"/>
              <a:cs typeface="Times New Roman"/>
            </a:endParaRPr>
          </a:p>
        </p:txBody>
      </p:sp>
    </p:spTree>
    <p:extLst>
      <p:ext uri="{BB962C8B-B14F-4D97-AF65-F5344CB8AC3E}">
        <p14:creationId xmlns:p14="http://schemas.microsoft.com/office/powerpoint/2010/main" val="3517678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9172-8956-B360-9BC3-D49B71D4656F}"/>
              </a:ext>
            </a:extLst>
          </p:cNvPr>
          <p:cNvSpPr>
            <a:spLocks noGrp="1"/>
          </p:cNvSpPr>
          <p:nvPr>
            <p:ph type="ctrTitle"/>
          </p:nvPr>
        </p:nvSpPr>
        <p:spPr>
          <a:xfrm>
            <a:off x="701041" y="315821"/>
            <a:ext cx="9456597" cy="971480"/>
          </a:xfrm>
        </p:spPr>
        <p:txBody>
          <a:bodyPr>
            <a:normAutofit/>
          </a:bodyPr>
          <a:lstStyle/>
          <a:p>
            <a:r>
              <a:rPr lang="en-GB">
                <a:solidFill>
                  <a:schemeClr val="accent1">
                    <a:lumMod val="75000"/>
                  </a:schemeClr>
                </a:solidFill>
                <a:latin typeface="Times New Roman"/>
                <a:cs typeface="Times New Roman"/>
              </a:rPr>
              <a:t>3</a:t>
            </a:r>
            <a:r>
              <a:rPr lang="en-GB" b="1" i="0" u="none" strike="noStrike">
                <a:solidFill>
                  <a:schemeClr val="accent1">
                    <a:lumMod val="75000"/>
                  </a:schemeClr>
                </a:solidFill>
                <a:effectLst/>
                <a:latin typeface="Times New Roman"/>
                <a:cs typeface="Times New Roman"/>
              </a:rPr>
              <a:t>.2. Handling with Missing Values</a:t>
            </a:r>
            <a:endParaRPr lang="en-US">
              <a:solidFill>
                <a:schemeClr val="accent1">
                  <a:lumMod val="75000"/>
                </a:schemeClr>
              </a:solidFill>
              <a:latin typeface="Times New Roman"/>
              <a:cs typeface="Times New Roman"/>
            </a:endParaRPr>
          </a:p>
        </p:txBody>
      </p:sp>
      <p:sp>
        <p:nvSpPr>
          <p:cNvPr id="3" name="Subtitle 2">
            <a:extLst>
              <a:ext uri="{FF2B5EF4-FFF2-40B4-BE49-F238E27FC236}">
                <a16:creationId xmlns:a16="http://schemas.microsoft.com/office/drawing/2014/main" id="{C857FB6F-7298-4B21-0738-4B5A07A01486}"/>
              </a:ext>
            </a:extLst>
          </p:cNvPr>
          <p:cNvSpPr>
            <a:spLocks noGrp="1"/>
          </p:cNvSpPr>
          <p:nvPr>
            <p:ph type="subTitle" idx="1"/>
          </p:nvPr>
        </p:nvSpPr>
        <p:spPr>
          <a:xfrm>
            <a:off x="34415" y="1352673"/>
            <a:ext cx="12251204" cy="5362451"/>
          </a:xfrm>
        </p:spPr>
        <p:txBody>
          <a:bodyPr vert="horz" lIns="91440" tIns="45720" rIns="91440" bIns="45720" rtlCol="0" anchor="t">
            <a:normAutofit/>
          </a:bodyPr>
          <a:lstStyle/>
          <a:p>
            <a:r>
              <a:rPr lang="en-GB"/>
              <a:t>          </a:t>
            </a:r>
            <a:r>
              <a:rPr lang="en-GB" u="none" strike="noStrike">
                <a:effectLst/>
              </a:rPr>
              <a:t>missing</a:t>
            </a:r>
            <a:r>
              <a:rPr lang="en-GB">
                <a:effectLst/>
              </a:rPr>
              <a:t>(</a:t>
            </a:r>
            <a:r>
              <a:rPr lang="en-GB" u="none" strike="noStrike" err="1">
                <a:effectLst/>
              </a:rPr>
              <a:t>df</a:t>
            </a:r>
            <a:r>
              <a:rPr lang="en-GB">
                <a:effectLst/>
              </a:rPr>
              <a:t>)</a:t>
            </a:r>
          </a:p>
          <a:p>
            <a:endParaRPr lang="en-GB">
              <a:effectLst/>
            </a:endParaRPr>
          </a:p>
          <a:p>
            <a:r>
              <a:rPr lang="en-US"/>
              <a:t>                                                             </a:t>
            </a:r>
          </a:p>
          <a:p>
            <a:endParaRPr lang="en-US"/>
          </a:p>
          <a:p>
            <a:r>
              <a:rPr lang="en-US"/>
              <a:t>		</a:t>
            </a:r>
            <a:endParaRPr lang="en-GB" b="1">
              <a:latin typeface="Inter"/>
            </a:endParaRPr>
          </a:p>
          <a:p>
            <a:endParaRPr lang="en-US"/>
          </a:p>
          <a:p>
            <a:endParaRPr lang="en-US"/>
          </a:p>
          <a:p>
            <a:endParaRPr lang="en-US"/>
          </a:p>
          <a:p>
            <a:endParaRPr lang="en-US"/>
          </a:p>
          <a:p>
            <a:r>
              <a:rPr lang="en-US"/>
              <a:t>					</a:t>
            </a:r>
          </a:p>
          <a:p>
            <a:r>
              <a:rPr lang="en-GB" b="1" i="0" u="none" strike="noStrike">
                <a:effectLst/>
                <a:latin typeface="Inter"/>
              </a:rPr>
              <a:t>					</a:t>
            </a:r>
            <a:r>
              <a:rPr lang="en-GB" b="1">
                <a:latin typeface="Inter"/>
              </a:rPr>
              <a:t>   </a:t>
            </a:r>
            <a:r>
              <a:rPr lang="en-GB" b="1" i="0" u="none" strike="noStrike">
                <a:effectLst/>
                <a:latin typeface="Inter"/>
              </a:rPr>
              <a:t> </a:t>
            </a:r>
            <a:r>
              <a:rPr lang="en-US"/>
              <a:t>					</a:t>
            </a:r>
          </a:p>
        </p:txBody>
      </p:sp>
      <p:pic>
        <p:nvPicPr>
          <p:cNvPr id="5" name="Picture 4" descr="Table&#10;&#10;Description automatically generated">
            <a:extLst>
              <a:ext uri="{FF2B5EF4-FFF2-40B4-BE49-F238E27FC236}">
                <a16:creationId xmlns:a16="http://schemas.microsoft.com/office/drawing/2014/main" id="{D9C8E4EF-B83E-167B-597E-6868E9ED7B3D}"/>
              </a:ext>
            </a:extLst>
          </p:cNvPr>
          <p:cNvPicPr>
            <a:picLocks noChangeAspect="1"/>
          </p:cNvPicPr>
          <p:nvPr/>
        </p:nvPicPr>
        <p:blipFill>
          <a:blip r:embed="rId2"/>
          <a:stretch>
            <a:fillRect/>
          </a:stretch>
        </p:blipFill>
        <p:spPr>
          <a:xfrm>
            <a:off x="707925" y="1793043"/>
            <a:ext cx="4673600" cy="4951579"/>
          </a:xfrm>
          <a:prstGeom prst="rect">
            <a:avLst/>
          </a:prstGeom>
        </p:spPr>
      </p:pic>
      <p:sp>
        <p:nvSpPr>
          <p:cNvPr id="4" name="TextBox 3">
            <a:extLst>
              <a:ext uri="{FF2B5EF4-FFF2-40B4-BE49-F238E27FC236}">
                <a16:creationId xmlns:a16="http://schemas.microsoft.com/office/drawing/2014/main" id="{C0F4B9E9-22CE-DDC3-9AF1-9AEDD405AB3B}"/>
              </a:ext>
            </a:extLst>
          </p:cNvPr>
          <p:cNvSpPr txBox="1"/>
          <p:nvPr/>
        </p:nvSpPr>
        <p:spPr>
          <a:xfrm>
            <a:off x="5427406" y="2831690"/>
            <a:ext cx="48473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latin typeface="Times New Roman"/>
                <a:ea typeface="+mn-lt"/>
                <a:cs typeface="+mn-lt"/>
              </a:rPr>
              <a:t>In our dataset, there have been no missing values so there is no need to handle with them.</a:t>
            </a:r>
            <a:endParaRPr lang="en-US" sz="1600">
              <a:latin typeface="Times New Roman"/>
              <a:ea typeface="+mn-lt"/>
              <a:cs typeface="+mn-lt"/>
            </a:endParaRPr>
          </a:p>
          <a:p>
            <a:pPr algn="l"/>
            <a:endParaRPr lang="en-US" sz="1600">
              <a:latin typeface="Times New Roman"/>
              <a:cs typeface="Times New Roman"/>
            </a:endParaRPr>
          </a:p>
        </p:txBody>
      </p:sp>
    </p:spTree>
    <p:extLst>
      <p:ext uri="{BB962C8B-B14F-4D97-AF65-F5344CB8AC3E}">
        <p14:creationId xmlns:p14="http://schemas.microsoft.com/office/powerpoint/2010/main" val="786410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digital balance scale using circles">
            <a:extLst>
              <a:ext uri="{FF2B5EF4-FFF2-40B4-BE49-F238E27FC236}">
                <a16:creationId xmlns:a16="http://schemas.microsoft.com/office/drawing/2014/main" id="{D92573D2-184F-ECE0-6EFC-5C54C7436191}"/>
              </a:ext>
            </a:extLst>
          </p:cNvPr>
          <p:cNvPicPr>
            <a:picLocks noChangeAspect="1"/>
          </p:cNvPicPr>
          <p:nvPr/>
        </p:nvPicPr>
        <p:blipFill rotWithShape="1">
          <a:blip r:embed="rId2">
            <a:alphaModFix amt="60000"/>
          </a:blip>
          <a:srcRect b="7025"/>
          <a:stretch/>
        </p:blipFill>
        <p:spPr>
          <a:xfrm>
            <a:off x="20" y="10"/>
            <a:ext cx="12191980" cy="6857989"/>
          </a:xfrm>
          <a:prstGeom prst="rect">
            <a:avLst/>
          </a:prstGeom>
          <a:noFill/>
        </p:spPr>
      </p:pic>
      <p:sp>
        <p:nvSpPr>
          <p:cNvPr id="3" name="Title 1">
            <a:extLst>
              <a:ext uri="{FF2B5EF4-FFF2-40B4-BE49-F238E27FC236}">
                <a16:creationId xmlns:a16="http://schemas.microsoft.com/office/drawing/2014/main" id="{DF34D70F-A1C4-DFF1-1300-1183CFFE1716}"/>
              </a:ext>
            </a:extLst>
          </p:cNvPr>
          <p:cNvSpPr txBox="1">
            <a:spLocks/>
          </p:cNvSpPr>
          <p:nvPr/>
        </p:nvSpPr>
        <p:spPr>
          <a:xfrm>
            <a:off x="168321" y="-1"/>
            <a:ext cx="10911006" cy="1228299"/>
          </a:xfr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br>
              <a:rPr lang="en-US" sz="4800">
                <a:solidFill>
                  <a:srgbClr val="000000"/>
                </a:solidFill>
              </a:rPr>
            </a:br>
            <a:r>
              <a:rPr lang="en-US" sz="4800">
                <a:solidFill>
                  <a:srgbClr val="000000"/>
                </a:solidFill>
              </a:rPr>
              <a:t>04. FEATURE SCALING</a:t>
            </a:r>
          </a:p>
        </p:txBody>
      </p:sp>
      <p:sp>
        <p:nvSpPr>
          <p:cNvPr id="5" name="Subtitle 2">
            <a:extLst>
              <a:ext uri="{FF2B5EF4-FFF2-40B4-BE49-F238E27FC236}">
                <a16:creationId xmlns:a16="http://schemas.microsoft.com/office/drawing/2014/main" id="{A39DF5AA-DD1C-288D-88F1-AF7CE2DB5658}"/>
              </a:ext>
            </a:extLst>
          </p:cNvPr>
          <p:cNvSpPr txBox="1">
            <a:spLocks/>
          </p:cNvSpPr>
          <p:nvPr/>
        </p:nvSpPr>
        <p:spPr>
          <a:xfrm>
            <a:off x="7153701" y="4028234"/>
            <a:ext cx="4953000" cy="4507303"/>
          </a:xfr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4.1. The Implementation of Scaling</a:t>
            </a:r>
            <a:endParaRPr lang="en-US"/>
          </a:p>
          <a:p>
            <a:r>
              <a:rPr lang="en-US" b="1"/>
              <a:t>4.2. General Insights Before Going Further</a:t>
            </a:r>
          </a:p>
          <a:p>
            <a:r>
              <a:rPr lang="en-US" b="1"/>
              <a:t>4.3. Handling with Skewness with </a:t>
            </a:r>
            <a:r>
              <a:rPr lang="en-US" b="1" err="1"/>
              <a:t>PowerTransform</a:t>
            </a:r>
            <a:r>
              <a:rPr lang="en-US" b="1"/>
              <a:t> &amp; Checking Model Accuracy  Scores.</a:t>
            </a:r>
          </a:p>
        </p:txBody>
      </p:sp>
      <p:sp>
        <p:nvSpPr>
          <p:cNvPr id="28" name="Date Placeholder 10">
            <a:extLst>
              <a:ext uri="{FF2B5EF4-FFF2-40B4-BE49-F238E27FC236}">
                <a16:creationId xmlns:a16="http://schemas.microsoft.com/office/drawing/2014/main" id="{4DEB0A7C-20DF-4833-FAB5-B191FC96B095}"/>
              </a:ext>
            </a:extLst>
          </p:cNvPr>
          <p:cNvSpPr>
            <a:spLocks noGrp="1"/>
          </p:cNvSpPr>
          <p:nvPr>
            <p:ph type="dt" sz="half" idx="10"/>
          </p:nvPr>
        </p:nvSpPr>
        <p:spPr>
          <a:xfrm rot="5400000">
            <a:off x="10477379" y="4629744"/>
            <a:ext cx="2653508" cy="365125"/>
          </a:xfrm>
        </p:spPr>
        <p:txBody>
          <a:bodyPr vert="horz" lIns="91440" tIns="45720" rIns="91440" bIns="45720" rtlCol="0" anchor="ctr">
            <a:normAutofit/>
          </a:bodyPr>
          <a:lstStyle/>
          <a:p>
            <a:pPr>
              <a:spcAft>
                <a:spcPts val="600"/>
              </a:spcAft>
            </a:pPr>
            <a:fld id="{8A30D767-F653-423A-93E6-AAC55B8F1B4C}" type="datetime1">
              <a:rPr lang="en-US">
                <a:solidFill>
                  <a:srgbClr val="FFFFFF"/>
                </a:solidFill>
              </a:rPr>
              <a:pPr>
                <a:spcAft>
                  <a:spcPts val="600"/>
                </a:spcAft>
              </a:pPr>
              <a:t>8/12/24</a:t>
            </a:fld>
            <a:endParaRPr lang="en-US">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3C94F0-1F2E-572F-60D9-58EA59E510D2}"/>
                  </a:ext>
                </a:extLst>
              </p14:cNvPr>
              <p14:cNvContentPartPr/>
              <p14:nvPr/>
            </p14:nvContentPartPr>
            <p14:xfrm>
              <a:off x="-757047" y="1052123"/>
              <a:ext cx="9832" cy="9832"/>
            </p14:xfrm>
          </p:contentPart>
        </mc:Choice>
        <mc:Fallback xmlns="">
          <p:pic>
            <p:nvPicPr>
              <p:cNvPr id="4" name="Ink 3">
                <a:extLst>
                  <a:ext uri="{FF2B5EF4-FFF2-40B4-BE49-F238E27FC236}">
                    <a16:creationId xmlns:a16="http://schemas.microsoft.com/office/drawing/2014/main" id="{C83C94F0-1F2E-572F-60D9-58EA59E510D2}"/>
                  </a:ext>
                </a:extLst>
              </p:cNvPr>
              <p:cNvPicPr/>
              <p:nvPr/>
            </p:nvPicPr>
            <p:blipFill>
              <a:blip r:embed="rId4"/>
              <a:stretch>
                <a:fillRect/>
              </a:stretch>
            </p:blipFill>
            <p:spPr>
              <a:xfrm>
                <a:off x="-2231847" y="-1897477"/>
                <a:ext cx="2949600" cy="5899200"/>
              </a:xfrm>
              <a:prstGeom prst="rect">
                <a:avLst/>
              </a:prstGeom>
            </p:spPr>
          </p:pic>
        </mc:Fallback>
      </mc:AlternateContent>
    </p:spTree>
    <p:extLst>
      <p:ext uri="{BB962C8B-B14F-4D97-AF65-F5344CB8AC3E}">
        <p14:creationId xmlns:p14="http://schemas.microsoft.com/office/powerpoint/2010/main" val="163464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BB16C1-6EDB-6DF4-261C-CC890EA2DA03}"/>
              </a:ext>
            </a:extLst>
          </p:cNvPr>
          <p:cNvSpPr txBox="1">
            <a:spLocks/>
          </p:cNvSpPr>
          <p:nvPr/>
        </p:nvSpPr>
        <p:spPr>
          <a:xfrm>
            <a:off x="4357" y="315821"/>
            <a:ext cx="12188418" cy="116306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br>
              <a:rPr lang="en-IN" sz="3600">
                <a:latin typeface="Times New Roman"/>
              </a:rPr>
            </a:br>
            <a:r>
              <a:rPr lang="en-GB" sz="3600">
                <a:solidFill>
                  <a:schemeClr val="accent1">
                    <a:lumMod val="75000"/>
                  </a:schemeClr>
                </a:solidFill>
                <a:latin typeface="Times New Roman"/>
                <a:cs typeface="Times New Roman"/>
              </a:rPr>
              <a:t>4.1. The Implementation of Scaling</a:t>
            </a:r>
            <a:endParaRPr lang="en-US" sz="3600">
              <a:solidFill>
                <a:schemeClr val="accent1">
                  <a:lumMod val="75000"/>
                </a:schemeClr>
              </a:solidFill>
              <a:latin typeface="Times New Roman"/>
              <a:cs typeface="Times New Roman"/>
            </a:endParaRPr>
          </a:p>
        </p:txBody>
      </p:sp>
      <p:sp>
        <p:nvSpPr>
          <p:cNvPr id="5" name="Subtitle 2">
            <a:extLst>
              <a:ext uri="{FF2B5EF4-FFF2-40B4-BE49-F238E27FC236}">
                <a16:creationId xmlns:a16="http://schemas.microsoft.com/office/drawing/2014/main" id="{20805CB9-F21F-5DA3-EA7E-0E38D54898AD}"/>
              </a:ext>
            </a:extLst>
          </p:cNvPr>
          <p:cNvSpPr txBox="1">
            <a:spLocks/>
          </p:cNvSpPr>
          <p:nvPr/>
        </p:nvSpPr>
        <p:spPr>
          <a:xfrm>
            <a:off x="1184453" y="1580634"/>
            <a:ext cx="10002986" cy="530794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GB" sz="1600">
                <a:latin typeface="Times New Roman"/>
                <a:cs typeface="Times New Roman"/>
              </a:rPr>
              <a:t>Feature scaling (Normalization) is a method used to normalize the range of independent variables or features of data. In data processing, it is also known as data normalization and is generally performed during the data pre-processing step.</a:t>
            </a:r>
            <a:endParaRPr lang="en-US" sz="1600">
              <a:latin typeface="Times New Roman"/>
              <a:cs typeface="Times New Roman"/>
            </a:endParaRPr>
          </a:p>
          <a:p>
            <a:pPr marL="285750" indent="-285750" algn="just"/>
            <a:r>
              <a:rPr lang="en-GB" sz="1600">
                <a:latin typeface="Times New Roman"/>
                <a:cs typeface="Times New Roman"/>
              </a:rPr>
              <a:t>For machine learning, in general, it is necessary to normalize features so that no features are arbitrarily large (cantering) and all features are on the same scale (scaling).</a:t>
            </a:r>
          </a:p>
          <a:p>
            <a:pPr marL="285750" indent="-285750" algn="just"/>
            <a:r>
              <a:rPr lang="en-GB" sz="1600">
                <a:latin typeface="Times New Roman"/>
                <a:cs typeface="Times New Roman"/>
              </a:rPr>
              <a:t>In general, algorithms that exploit distances or similarities (e.g., in the form of scalar product) between data samples, such as K-NN and SVM, are sensitive to feature transformations. So, it is generally useful, when you are solving a system of equations, least squares, etc, where you can have serious issues due to rounding errors.</a:t>
            </a:r>
          </a:p>
          <a:p>
            <a:pPr marL="285750" indent="-285750" algn="just"/>
            <a:r>
              <a:rPr lang="en-GB" sz="1600">
                <a:latin typeface="Times New Roman"/>
                <a:cs typeface="Times New Roman"/>
              </a:rPr>
              <a:t>However, Graphical-model based classifiers, such as Fisher LDA or Naive Bayes, as well as Decision trees and Tree-based ensemble methods (RF, XGB) are invariant to feature scaling, but still, it might be a good idea to rescale/standardize your data.</a:t>
            </a:r>
          </a:p>
          <a:p>
            <a:pPr marL="0" indent="0" algn="just">
              <a:buNone/>
            </a:pPr>
            <a:endParaRPr lang="en-GB"/>
          </a:p>
        </p:txBody>
      </p:sp>
    </p:spTree>
    <p:extLst>
      <p:ext uri="{BB962C8B-B14F-4D97-AF65-F5344CB8AC3E}">
        <p14:creationId xmlns:p14="http://schemas.microsoft.com/office/powerpoint/2010/main" val="3547249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720209-B69D-78E7-0427-E063C25B6A0E}"/>
              </a:ext>
            </a:extLst>
          </p:cNvPr>
          <p:cNvSpPr txBox="1">
            <a:spLocks/>
          </p:cNvSpPr>
          <p:nvPr/>
        </p:nvSpPr>
        <p:spPr>
          <a:xfrm>
            <a:off x="1062447" y="315821"/>
            <a:ext cx="11095353" cy="9714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GB" sz="3600">
                <a:solidFill>
                  <a:schemeClr val="accent1">
                    <a:lumMod val="75000"/>
                  </a:schemeClr>
                </a:solidFill>
                <a:latin typeface="Times New Roman"/>
                <a:cs typeface="Times New Roman"/>
              </a:rPr>
              <a:t>4.2. General Insights Before Going Further</a:t>
            </a:r>
            <a:endParaRPr lang="en-US" sz="3600">
              <a:solidFill>
                <a:schemeClr val="accent1">
                  <a:lumMod val="75000"/>
                </a:schemeClr>
              </a:solidFill>
              <a:latin typeface="Times New Roman"/>
              <a:cs typeface="Times New Roman"/>
            </a:endParaRPr>
          </a:p>
        </p:txBody>
      </p:sp>
      <p:pic>
        <p:nvPicPr>
          <p:cNvPr id="7" name="Picture 6" descr="Table&#10;&#10;Description automatically generated">
            <a:extLst>
              <a:ext uri="{FF2B5EF4-FFF2-40B4-BE49-F238E27FC236}">
                <a16:creationId xmlns:a16="http://schemas.microsoft.com/office/drawing/2014/main" id="{59923483-4EE0-F8EB-F4F3-D13A01AB7742}"/>
              </a:ext>
            </a:extLst>
          </p:cNvPr>
          <p:cNvPicPr>
            <a:picLocks noChangeAspect="1"/>
          </p:cNvPicPr>
          <p:nvPr/>
        </p:nvPicPr>
        <p:blipFill>
          <a:blip r:embed="rId2"/>
          <a:stretch>
            <a:fillRect/>
          </a:stretch>
        </p:blipFill>
        <p:spPr>
          <a:xfrm>
            <a:off x="1061885" y="1460829"/>
            <a:ext cx="8921545" cy="2124587"/>
          </a:xfrm>
          <a:prstGeom prst="rect">
            <a:avLst/>
          </a:prstGeom>
        </p:spPr>
      </p:pic>
      <p:pic>
        <p:nvPicPr>
          <p:cNvPr id="9" name="Picture 8" descr="Table&#10;&#10;Description automatically generated">
            <a:extLst>
              <a:ext uri="{FF2B5EF4-FFF2-40B4-BE49-F238E27FC236}">
                <a16:creationId xmlns:a16="http://schemas.microsoft.com/office/drawing/2014/main" id="{E23F0646-FAD8-6846-AE98-1E2B2252C09D}"/>
              </a:ext>
            </a:extLst>
          </p:cNvPr>
          <p:cNvPicPr>
            <a:picLocks noChangeAspect="1"/>
          </p:cNvPicPr>
          <p:nvPr/>
        </p:nvPicPr>
        <p:blipFill>
          <a:blip r:embed="rId3"/>
          <a:stretch>
            <a:fillRect/>
          </a:stretch>
        </p:blipFill>
        <p:spPr>
          <a:xfrm>
            <a:off x="1061886" y="3945099"/>
            <a:ext cx="8920725" cy="2009057"/>
          </a:xfrm>
          <a:prstGeom prst="rect">
            <a:avLst/>
          </a:prstGeom>
        </p:spPr>
      </p:pic>
    </p:spTree>
    <p:extLst>
      <p:ext uri="{BB962C8B-B14F-4D97-AF65-F5344CB8AC3E}">
        <p14:creationId xmlns:p14="http://schemas.microsoft.com/office/powerpoint/2010/main" val="227995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E1835B-13C0-C135-11DE-FCF81880E8FD}"/>
              </a:ext>
            </a:extLst>
          </p:cNvPr>
          <p:cNvSpPr txBox="1">
            <a:spLocks/>
          </p:cNvSpPr>
          <p:nvPr/>
        </p:nvSpPr>
        <p:spPr>
          <a:xfrm>
            <a:off x="914253" y="132302"/>
            <a:ext cx="11277080" cy="158494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GB" sz="3600">
                <a:solidFill>
                  <a:schemeClr val="accent1">
                    <a:lumMod val="75000"/>
                  </a:schemeClr>
                </a:solidFill>
                <a:latin typeface="Times New Roman"/>
                <a:cs typeface="Times New Roman"/>
              </a:rPr>
              <a:t>4.3. Handling with Skewness with </a:t>
            </a:r>
            <a:r>
              <a:rPr lang="en-GB" sz="3600" err="1">
                <a:solidFill>
                  <a:schemeClr val="accent1">
                    <a:lumMod val="75000"/>
                  </a:schemeClr>
                </a:solidFill>
                <a:latin typeface="Times New Roman"/>
                <a:cs typeface="Times New Roman"/>
              </a:rPr>
              <a:t>PowerTransform</a:t>
            </a:r>
            <a:r>
              <a:rPr lang="en-GB" sz="3600">
                <a:solidFill>
                  <a:schemeClr val="accent1">
                    <a:lumMod val="75000"/>
                  </a:schemeClr>
                </a:solidFill>
                <a:latin typeface="Times New Roman"/>
                <a:cs typeface="Times New Roman"/>
              </a:rPr>
              <a:t> &amp; </a:t>
            </a:r>
            <a:br>
              <a:rPr lang="en-GB" sz="3600">
                <a:latin typeface="Times New Roman"/>
              </a:rPr>
            </a:br>
            <a:r>
              <a:rPr lang="en-GB" sz="3600">
                <a:solidFill>
                  <a:schemeClr val="accent1">
                    <a:lumMod val="75000"/>
                  </a:schemeClr>
                </a:solidFill>
                <a:latin typeface="Times New Roman"/>
                <a:cs typeface="Times New Roman"/>
              </a:rPr>
              <a:t>       Checking Model Accuracy Scores</a:t>
            </a:r>
            <a:endParaRPr lang="en-US" sz="3600">
              <a:solidFill>
                <a:schemeClr val="accent1">
                  <a:lumMod val="75000"/>
                </a:schemeClr>
              </a:solidFill>
              <a:latin typeface="Times New Roman"/>
              <a:cs typeface="Times New Roman"/>
            </a:endParaRPr>
          </a:p>
        </p:txBody>
      </p:sp>
      <p:sp>
        <p:nvSpPr>
          <p:cNvPr id="7" name="Subtitle 2">
            <a:extLst>
              <a:ext uri="{FF2B5EF4-FFF2-40B4-BE49-F238E27FC236}">
                <a16:creationId xmlns:a16="http://schemas.microsoft.com/office/drawing/2014/main" id="{78534637-9F23-C6D4-3C7C-A69FE93BD535}"/>
              </a:ext>
            </a:extLst>
          </p:cNvPr>
          <p:cNvSpPr txBox="1">
            <a:spLocks/>
          </p:cNvSpPr>
          <p:nvPr/>
        </p:nvSpPr>
        <p:spPr>
          <a:xfrm>
            <a:off x="853581" y="1884758"/>
            <a:ext cx="11118206" cy="48486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latin typeface="Times New Roman"/>
                <a:cs typeface="Times New Roman"/>
              </a:rPr>
              <a:t>    Accuracy Scores</a:t>
            </a:r>
            <a:endParaRPr lang="en-US"/>
          </a:p>
          <a:p>
            <a:pPr algn="just"/>
            <a:endParaRPr lang="en-US" sz="1600">
              <a:latin typeface="Times New Roman"/>
              <a:cs typeface="Times New Roman"/>
            </a:endParaRPr>
          </a:p>
          <a:p>
            <a:pPr algn="just"/>
            <a:endParaRPr lang="en-US" sz="1600">
              <a:latin typeface="Times New Roman"/>
              <a:cs typeface="Times New Roman"/>
            </a:endParaRPr>
          </a:p>
          <a:p>
            <a:pPr algn="just"/>
            <a:endParaRPr lang="en-US" sz="1600">
              <a:latin typeface="Times New Roman"/>
              <a:cs typeface="Times New Roman"/>
            </a:endParaRPr>
          </a:p>
          <a:p>
            <a:pPr algn="just"/>
            <a:endParaRPr lang="en-US" sz="1600">
              <a:latin typeface="Times New Roman"/>
              <a:cs typeface="Times New Roman"/>
            </a:endParaRPr>
          </a:p>
          <a:p>
            <a:pPr algn="just"/>
            <a:endParaRPr lang="en-US" sz="1600">
              <a:latin typeface="Times New Roman"/>
              <a:cs typeface="Times New Roman"/>
            </a:endParaRPr>
          </a:p>
          <a:p>
            <a:pPr algn="just"/>
            <a:endParaRPr lang="en-US" sz="1600">
              <a:latin typeface="Times New Roman"/>
              <a:cs typeface="Times New Roman"/>
            </a:endParaRPr>
          </a:p>
          <a:p>
            <a:pPr algn="just"/>
            <a:endParaRPr lang="en-US" sz="1600">
              <a:latin typeface="Times New Roman"/>
              <a:cs typeface="Times New Roman"/>
            </a:endParaRPr>
          </a:p>
          <a:p>
            <a:pPr marL="285750" indent="-285750" algn="just">
              <a:buFont typeface="Arial,Sans-Serif" panose="020B0604020202020204" pitchFamily="34" charset="0"/>
            </a:pPr>
            <a:r>
              <a:rPr lang="en-GB" sz="1600">
                <a:latin typeface="Times New Roman"/>
                <a:cs typeface="Times New Roman"/>
              </a:rPr>
              <a:t>NOTE: When we examine the results after handling with skewness, it's clear to assume that handling with skewness could NOT make any contribution to our model when comparing the results obtained by </a:t>
            </a:r>
            <a:r>
              <a:rPr lang="en-GB" sz="1600" err="1">
                <a:latin typeface="Times New Roman"/>
                <a:cs typeface="Times New Roman"/>
              </a:rPr>
              <a:t>LogisticClassifier</a:t>
            </a:r>
            <a:r>
              <a:rPr lang="en-GB" sz="1600">
                <a:latin typeface="Times New Roman"/>
                <a:cs typeface="Times New Roman"/>
              </a:rPr>
              <a:t> without using </a:t>
            </a:r>
            <a:r>
              <a:rPr lang="en-GB" sz="1600" err="1">
                <a:latin typeface="Times New Roman"/>
                <a:cs typeface="Times New Roman"/>
              </a:rPr>
              <a:t>PowerTransform</a:t>
            </a:r>
            <a:r>
              <a:rPr lang="en-GB" sz="1600">
                <a:latin typeface="Times New Roman"/>
                <a:cs typeface="Times New Roman"/>
              </a:rPr>
              <a:t>. So, for the next steps in this study, we will continue not handling with skewness assuming that it's useless for the results.</a:t>
            </a:r>
            <a:endParaRPr lang="en-US" sz="1600">
              <a:ea typeface="+mn-lt"/>
              <a:cs typeface="+mn-lt"/>
            </a:endParaRPr>
          </a:p>
          <a:p>
            <a:pPr marL="0" indent="0" algn="just">
              <a:buNone/>
            </a:pPr>
            <a:endParaRPr lang="en-US" sz="1600">
              <a:latin typeface="Times New Roman"/>
              <a:cs typeface="Times New Roman"/>
            </a:endParaRPr>
          </a:p>
          <a:p>
            <a:pPr algn="just"/>
            <a:endParaRPr lang="en-US">
              <a:latin typeface="Neue Haas Grotesk Text Pro"/>
              <a:cs typeface="Times New Roman"/>
            </a:endParaRPr>
          </a:p>
        </p:txBody>
      </p:sp>
      <p:pic>
        <p:nvPicPr>
          <p:cNvPr id="9" name="Picture 5" descr="Table, calendar&#10;&#10;Description automatically generated">
            <a:extLst>
              <a:ext uri="{FF2B5EF4-FFF2-40B4-BE49-F238E27FC236}">
                <a16:creationId xmlns:a16="http://schemas.microsoft.com/office/drawing/2014/main" id="{8E76E408-2DCE-23B5-5AB2-687C49B7910D}"/>
              </a:ext>
            </a:extLst>
          </p:cNvPr>
          <p:cNvPicPr>
            <a:picLocks noChangeAspect="1"/>
          </p:cNvPicPr>
          <p:nvPr/>
        </p:nvPicPr>
        <p:blipFill>
          <a:blip r:embed="rId2"/>
          <a:stretch>
            <a:fillRect/>
          </a:stretch>
        </p:blipFill>
        <p:spPr>
          <a:xfrm>
            <a:off x="914532" y="2235124"/>
            <a:ext cx="9114477" cy="2797011"/>
          </a:xfrm>
          <a:prstGeom prst="rect">
            <a:avLst/>
          </a:prstGeom>
        </p:spPr>
      </p:pic>
    </p:spTree>
    <p:extLst>
      <p:ext uri="{BB962C8B-B14F-4D97-AF65-F5344CB8AC3E}">
        <p14:creationId xmlns:p14="http://schemas.microsoft.com/office/powerpoint/2010/main" val="394689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C4FB24-E1A9-C6A0-4FCC-C7DB0AB551A4}"/>
              </a:ext>
            </a:extLst>
          </p:cNvPr>
          <p:cNvSpPr txBox="1">
            <a:spLocks/>
          </p:cNvSpPr>
          <p:nvPr/>
        </p:nvSpPr>
        <p:spPr>
          <a:xfrm>
            <a:off x="6817" y="351182"/>
            <a:ext cx="12185543" cy="97148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br>
              <a:rPr lang="en-IN" sz="3600">
                <a:latin typeface="Times New Roman"/>
              </a:rPr>
            </a:br>
            <a:r>
              <a:rPr lang="en-IN" sz="3600">
                <a:solidFill>
                  <a:schemeClr val="accent1">
                    <a:lumMod val="75000"/>
                  </a:schemeClr>
                </a:solidFill>
                <a:latin typeface="Times New Roman"/>
                <a:cs typeface="Times New Roman"/>
              </a:rPr>
              <a:t>Pipeline Object</a:t>
            </a:r>
            <a:endParaRPr lang="en-US" sz="3600">
              <a:solidFill>
                <a:schemeClr val="accent1">
                  <a:lumMod val="75000"/>
                </a:schemeClr>
              </a:solidFill>
              <a:latin typeface="Times New Roman"/>
              <a:cs typeface="Times New Roman"/>
            </a:endParaRPr>
          </a:p>
        </p:txBody>
      </p:sp>
      <p:sp>
        <p:nvSpPr>
          <p:cNvPr id="5" name="Subtitle 2">
            <a:extLst>
              <a:ext uri="{FF2B5EF4-FFF2-40B4-BE49-F238E27FC236}">
                <a16:creationId xmlns:a16="http://schemas.microsoft.com/office/drawing/2014/main" id="{0D75B82C-1C55-809C-EC9A-53BE60E7AD0C}"/>
              </a:ext>
            </a:extLst>
          </p:cNvPr>
          <p:cNvSpPr txBox="1">
            <a:spLocks/>
          </p:cNvSpPr>
          <p:nvPr/>
        </p:nvSpPr>
        <p:spPr>
          <a:xfrm>
            <a:off x="822464" y="1745443"/>
            <a:ext cx="10612862" cy="414530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r>
              <a:rPr lang="en-GB" sz="1600">
                <a:solidFill>
                  <a:srgbClr val="374151"/>
                </a:solidFill>
                <a:latin typeface="Times New Roman"/>
                <a:cs typeface="Times New Roman"/>
              </a:rPr>
              <a:t>A pipeline object is a tool in scikit-learn that allows for chaining multiple steps into a single object. It is particularly useful for creating a consistent and repeatable process for data preparation and modelling.</a:t>
            </a:r>
            <a:endParaRPr lang="en-US" sz="1600">
              <a:latin typeface="Times New Roman"/>
              <a:cs typeface="Times New Roman"/>
            </a:endParaRPr>
          </a:p>
          <a:p>
            <a:pPr marL="342900" indent="-342900" algn="just"/>
            <a:r>
              <a:rPr lang="en-GB" sz="1600">
                <a:solidFill>
                  <a:srgbClr val="374151"/>
                </a:solidFill>
                <a:latin typeface="Times New Roman"/>
                <a:cs typeface="Times New Roman"/>
              </a:rPr>
              <a:t>In the case of a logistic regression classifier, the pipeline object can be used to standardize the data and apply the logistic regression algorithm in a single step. </a:t>
            </a:r>
          </a:p>
          <a:p>
            <a:pPr marL="342900" indent="-342900" algn="just"/>
            <a:r>
              <a:rPr lang="en-GB" sz="1600">
                <a:solidFill>
                  <a:srgbClr val="374151"/>
                </a:solidFill>
                <a:latin typeface="Times New Roman"/>
                <a:cs typeface="Times New Roman"/>
              </a:rPr>
              <a:t>The pipeline object can be fit to the data and used for predictions in the same way as a regular logistic regression model.</a:t>
            </a:r>
            <a:endParaRPr lang="en-US" sz="1600">
              <a:solidFill>
                <a:srgbClr val="374151"/>
              </a:solidFill>
              <a:latin typeface="Times New Roman"/>
              <a:cs typeface="Times New Roman"/>
            </a:endParaRPr>
          </a:p>
          <a:p>
            <a:pPr marL="342900" indent="-342900" algn="just"/>
            <a:r>
              <a:rPr lang="en-GB" sz="1600">
                <a:solidFill>
                  <a:srgbClr val="374151"/>
                </a:solidFill>
                <a:latin typeface="Times New Roman"/>
                <a:cs typeface="Times New Roman"/>
              </a:rPr>
              <a:t>By using a pipeline object, you can ensure that the same pre-processing steps are applied consistently to the training and test data, and that the entire process is encapsulated in a single object for easy use and reuse.</a:t>
            </a:r>
            <a:endParaRPr lang="en-US" sz="1600">
              <a:latin typeface="Times New Roman"/>
              <a:cs typeface="Times New Roman"/>
            </a:endParaRPr>
          </a:p>
        </p:txBody>
      </p:sp>
    </p:spTree>
    <p:extLst>
      <p:ext uri="{BB962C8B-B14F-4D97-AF65-F5344CB8AC3E}">
        <p14:creationId xmlns:p14="http://schemas.microsoft.com/office/powerpoint/2010/main" val="364925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C530C4-FB00-4C8E-60D4-845752117F96}"/>
              </a:ext>
            </a:extLst>
          </p:cNvPr>
          <p:cNvSpPr txBox="1">
            <a:spLocks/>
          </p:cNvSpPr>
          <p:nvPr/>
        </p:nvSpPr>
        <p:spPr>
          <a:xfrm>
            <a:off x="33526" y="451076"/>
            <a:ext cx="12159527" cy="149542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br>
              <a:rPr lang="en-IN" sz="3600">
                <a:latin typeface="Times New Roman"/>
              </a:rPr>
            </a:br>
            <a:r>
              <a:rPr lang="en-GB" sz="3600">
                <a:solidFill>
                  <a:schemeClr val="accent1">
                    <a:lumMod val="75000"/>
                  </a:schemeClr>
                </a:solidFill>
                <a:latin typeface="Times New Roman"/>
                <a:cs typeface="Times New Roman"/>
              </a:rPr>
              <a:t>Confusion matrix and Classification report for </a:t>
            </a:r>
            <a:r>
              <a:rPr lang="en-GB" sz="3600" err="1">
                <a:solidFill>
                  <a:schemeClr val="accent1">
                    <a:lumMod val="75000"/>
                  </a:schemeClr>
                </a:solidFill>
                <a:latin typeface="Times New Roman"/>
                <a:cs typeface="Times New Roman"/>
              </a:rPr>
              <a:t>y_test</a:t>
            </a:r>
            <a:r>
              <a:rPr lang="en-GB" sz="3600">
                <a:solidFill>
                  <a:schemeClr val="accent1">
                    <a:lumMod val="75000"/>
                  </a:schemeClr>
                </a:solidFill>
                <a:latin typeface="Times New Roman"/>
                <a:cs typeface="Times New Roman"/>
              </a:rPr>
              <a:t>, </a:t>
            </a:r>
            <a:r>
              <a:rPr lang="en-GB" sz="3600" err="1">
                <a:solidFill>
                  <a:schemeClr val="accent1">
                    <a:lumMod val="75000"/>
                  </a:schemeClr>
                </a:solidFill>
                <a:latin typeface="Times New Roman"/>
                <a:cs typeface="Times New Roman"/>
              </a:rPr>
              <a:t>y_pred</a:t>
            </a:r>
            <a:endParaRPr lang="en-US" sz="3600">
              <a:solidFill>
                <a:schemeClr val="accent1">
                  <a:lumMod val="75000"/>
                </a:schemeClr>
              </a:solidFill>
              <a:latin typeface="Times New Roman"/>
              <a:cs typeface="Times New Roman"/>
            </a:endParaRPr>
          </a:p>
        </p:txBody>
      </p:sp>
      <p:pic>
        <p:nvPicPr>
          <p:cNvPr id="7" name="Picture 6" descr="Table&#10;&#10;Description automatically generated">
            <a:extLst>
              <a:ext uri="{FF2B5EF4-FFF2-40B4-BE49-F238E27FC236}">
                <a16:creationId xmlns:a16="http://schemas.microsoft.com/office/drawing/2014/main" id="{A4200E21-F9F3-0F3D-4735-2E05E5A0AF81}"/>
              </a:ext>
            </a:extLst>
          </p:cNvPr>
          <p:cNvPicPr>
            <a:picLocks noChangeAspect="1"/>
          </p:cNvPicPr>
          <p:nvPr/>
        </p:nvPicPr>
        <p:blipFill>
          <a:blip r:embed="rId2"/>
          <a:stretch>
            <a:fillRect/>
          </a:stretch>
        </p:blipFill>
        <p:spPr>
          <a:xfrm>
            <a:off x="2673524" y="2222446"/>
            <a:ext cx="6934200" cy="3479800"/>
          </a:xfrm>
          <a:prstGeom prst="rect">
            <a:avLst/>
          </a:prstGeom>
        </p:spPr>
      </p:pic>
    </p:spTree>
    <p:extLst>
      <p:ext uri="{BB962C8B-B14F-4D97-AF65-F5344CB8AC3E}">
        <p14:creationId xmlns:p14="http://schemas.microsoft.com/office/powerpoint/2010/main" val="3060427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9172-8956-B360-9BC3-D49B71D4656F}"/>
              </a:ext>
            </a:extLst>
          </p:cNvPr>
          <p:cNvSpPr>
            <a:spLocks noGrp="1"/>
          </p:cNvSpPr>
          <p:nvPr>
            <p:ph type="ctrTitle"/>
          </p:nvPr>
        </p:nvSpPr>
        <p:spPr>
          <a:xfrm>
            <a:off x="1066802" y="315821"/>
            <a:ext cx="9468676" cy="971480"/>
          </a:xfrm>
        </p:spPr>
        <p:txBody>
          <a:bodyPr>
            <a:normAutofit fontScale="90000"/>
          </a:bodyPr>
          <a:lstStyle/>
          <a:p>
            <a:br>
              <a:rPr lang="en-IN" b="0">
                <a:solidFill>
                  <a:schemeClr val="accent1">
                    <a:lumMod val="50000"/>
                  </a:schemeClr>
                </a:solidFill>
                <a:effectLst/>
                <a:latin typeface="Menlo" panose="020B0609030804020204" pitchFamily="49" charset="0"/>
              </a:rPr>
            </a:br>
            <a:endParaRPr lang="en-US">
              <a:solidFill>
                <a:schemeClr val="accent1">
                  <a:lumMod val="50000"/>
                </a:schemeClr>
              </a:solidFill>
            </a:endParaRPr>
          </a:p>
        </p:txBody>
      </p:sp>
      <p:sp>
        <p:nvSpPr>
          <p:cNvPr id="3" name="Subtitle 2">
            <a:extLst>
              <a:ext uri="{FF2B5EF4-FFF2-40B4-BE49-F238E27FC236}">
                <a16:creationId xmlns:a16="http://schemas.microsoft.com/office/drawing/2014/main" id="{C857FB6F-7298-4B21-0738-4B5A07A01486}"/>
              </a:ext>
            </a:extLst>
          </p:cNvPr>
          <p:cNvSpPr>
            <a:spLocks noGrp="1"/>
          </p:cNvSpPr>
          <p:nvPr>
            <p:ph type="subTitle" idx="1"/>
          </p:nvPr>
        </p:nvSpPr>
        <p:spPr>
          <a:xfrm>
            <a:off x="470265" y="271154"/>
            <a:ext cx="7726962" cy="928009"/>
          </a:xfrm>
        </p:spPr>
        <p:txBody>
          <a:bodyPr vert="horz" lIns="91440" tIns="45720" rIns="91440" bIns="45720" rtlCol="0" anchor="t">
            <a:normAutofit/>
          </a:bodyPr>
          <a:lstStyle/>
          <a:p>
            <a:r>
              <a:rPr lang="en-US" sz="3600" b="1">
                <a:solidFill>
                  <a:schemeClr val="accent1">
                    <a:lumMod val="75000"/>
                  </a:schemeClr>
                </a:solidFill>
                <a:latin typeface="Times New Roman"/>
                <a:ea typeface="+mn-lt"/>
                <a:cs typeface="+mn-lt"/>
              </a:rPr>
              <a:t>Cross Validation</a:t>
            </a:r>
            <a:r>
              <a:rPr lang="en-US" sz="3600" b="1">
                <a:solidFill>
                  <a:schemeClr val="accent1">
                    <a:lumMod val="75000"/>
                  </a:schemeClr>
                </a:solidFill>
                <a:latin typeface="Times New Roman"/>
                <a:ea typeface="+mn-lt"/>
                <a:cs typeface="Times New Roman"/>
              </a:rPr>
              <a:t> for </a:t>
            </a:r>
            <a:r>
              <a:rPr lang="en-IN" sz="3600" b="1">
                <a:solidFill>
                  <a:schemeClr val="accent1">
                    <a:lumMod val="75000"/>
                  </a:schemeClr>
                </a:solidFill>
                <a:latin typeface="Times New Roman"/>
                <a:ea typeface="+mn-lt"/>
                <a:cs typeface="Times New Roman"/>
              </a:rPr>
              <a:t>Pipeline </a:t>
            </a:r>
            <a:endParaRPr lang="en-US" sz="3600" b="1">
              <a:solidFill>
                <a:schemeClr val="accent1">
                  <a:lumMod val="75000"/>
                </a:schemeClr>
              </a:solidFill>
              <a:latin typeface="Times New Roman"/>
              <a:ea typeface="+mn-lt"/>
              <a:cs typeface="+mn-lt"/>
            </a:endParaRPr>
          </a:p>
          <a:p>
            <a:endParaRPr lang="en-US" sz="3600" b="1">
              <a:latin typeface="Times New Roman"/>
              <a:cs typeface="Times New Roman"/>
            </a:endParaRPr>
          </a:p>
        </p:txBody>
      </p:sp>
      <p:pic>
        <p:nvPicPr>
          <p:cNvPr id="5" name="Picture 4" descr="Table&#10;&#10;Description automatically generated">
            <a:extLst>
              <a:ext uri="{FF2B5EF4-FFF2-40B4-BE49-F238E27FC236}">
                <a16:creationId xmlns:a16="http://schemas.microsoft.com/office/drawing/2014/main" id="{F7B0037B-C2FB-688F-2A93-EEDB53BE43BA}"/>
              </a:ext>
            </a:extLst>
          </p:cNvPr>
          <p:cNvPicPr>
            <a:picLocks noChangeAspect="1"/>
          </p:cNvPicPr>
          <p:nvPr/>
        </p:nvPicPr>
        <p:blipFill>
          <a:blip r:embed="rId2"/>
          <a:stretch>
            <a:fillRect/>
          </a:stretch>
        </p:blipFill>
        <p:spPr>
          <a:xfrm>
            <a:off x="282915" y="1170529"/>
            <a:ext cx="6578600" cy="4442951"/>
          </a:xfrm>
          <a:prstGeom prst="rect">
            <a:avLst/>
          </a:prstGeom>
        </p:spPr>
      </p:pic>
    </p:spTree>
    <p:extLst>
      <p:ext uri="{BB962C8B-B14F-4D97-AF65-F5344CB8AC3E}">
        <p14:creationId xmlns:p14="http://schemas.microsoft.com/office/powerpoint/2010/main" val="280902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E6CC85-1C6C-6F0D-631B-3070CDF1D8A1}"/>
              </a:ext>
            </a:extLst>
          </p:cNvPr>
          <p:cNvSpPr txBox="1">
            <a:spLocks/>
          </p:cNvSpPr>
          <p:nvPr/>
        </p:nvSpPr>
        <p:spPr>
          <a:xfrm>
            <a:off x="-116" y="600883"/>
            <a:ext cx="12192722" cy="971480"/>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it-IT" sz="3600" err="1">
                <a:solidFill>
                  <a:schemeClr val="accent1">
                    <a:lumMod val="75000"/>
                  </a:schemeClr>
                </a:solidFill>
                <a:latin typeface="Times New Roman"/>
                <a:cs typeface="Times New Roman"/>
              </a:rPr>
              <a:t>Evaluating</a:t>
            </a:r>
            <a:r>
              <a:rPr lang="it-IT" sz="3600">
                <a:solidFill>
                  <a:schemeClr val="accent1">
                    <a:lumMod val="75000"/>
                  </a:schemeClr>
                </a:solidFill>
                <a:latin typeface="Times New Roman"/>
                <a:cs typeface="Times New Roman"/>
              </a:rPr>
              <a:t> the pipeline</a:t>
            </a:r>
            <a:endParaRPr lang="en-US" sz="3600">
              <a:solidFill>
                <a:schemeClr val="accent1">
                  <a:lumMod val="75000"/>
                </a:schemeClr>
              </a:solidFill>
              <a:latin typeface="Times New Roman"/>
              <a:cs typeface="Times New Roman"/>
            </a:endParaRPr>
          </a:p>
        </p:txBody>
      </p:sp>
      <p:sp>
        <p:nvSpPr>
          <p:cNvPr id="5" name="Subtitle 2">
            <a:extLst>
              <a:ext uri="{FF2B5EF4-FFF2-40B4-BE49-F238E27FC236}">
                <a16:creationId xmlns:a16="http://schemas.microsoft.com/office/drawing/2014/main" id="{B40B89D5-8382-3D7D-A73A-AF9ABAE80785}"/>
              </a:ext>
            </a:extLst>
          </p:cNvPr>
          <p:cNvSpPr txBox="1">
            <a:spLocks/>
          </p:cNvSpPr>
          <p:nvPr/>
        </p:nvSpPr>
        <p:spPr>
          <a:xfrm>
            <a:off x="1466472" y="1507758"/>
            <a:ext cx="9513378" cy="46119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600">
                <a:latin typeface="Times New Roman"/>
                <a:cs typeface="Times New Roman"/>
              </a:rPr>
              <a:t>Accuracy: </a:t>
            </a:r>
            <a:endParaRPr lang="en-US"/>
          </a:p>
          <a:p>
            <a:pPr algn="just"/>
            <a:r>
              <a:rPr lang="en-GB" sz="1600">
                <a:latin typeface="Times New Roman"/>
                <a:cs typeface="Times New Roman"/>
              </a:rPr>
              <a:t>              Results Mean : %85.75</a:t>
            </a:r>
          </a:p>
          <a:p>
            <a:pPr algn="just"/>
            <a:r>
              <a:rPr lang="en-GB" sz="1600">
                <a:latin typeface="Times New Roman"/>
                <a:cs typeface="Times New Roman"/>
              </a:rPr>
              <a:t>              Results Standard Deviation : 3.228</a:t>
            </a:r>
          </a:p>
          <a:p>
            <a:pPr algn="just"/>
            <a:endParaRPr lang="en-GB" sz="1600">
              <a:latin typeface="Times New Roman"/>
              <a:cs typeface="Times New Roman"/>
            </a:endParaRPr>
          </a:p>
          <a:p>
            <a:pPr algn="just"/>
            <a:endParaRPr lang="en-GB" sz="1600">
              <a:latin typeface="Times New Roman"/>
              <a:cs typeface="Times New Roman"/>
            </a:endParaRPr>
          </a:p>
          <a:p>
            <a:pPr algn="just"/>
            <a:r>
              <a:rPr lang="en-GB" sz="1600">
                <a:latin typeface="Times New Roman"/>
                <a:cs typeface="Times New Roman"/>
              </a:rPr>
              <a:t>We are now ready to train our models. </a:t>
            </a:r>
          </a:p>
          <a:p>
            <a:pPr algn="just"/>
            <a:r>
              <a:rPr lang="en-GB" sz="1600">
                <a:latin typeface="Times New Roman"/>
                <a:cs typeface="Times New Roman"/>
              </a:rPr>
              <a:t>After determining related Classifiers from the scikit-learn framework, we can create and  fit them to our training dataset. Models are fit using the scikit-learn API and the </a:t>
            </a:r>
            <a:r>
              <a:rPr lang="en-GB" sz="1600" err="1">
                <a:latin typeface="Times New Roman"/>
                <a:cs typeface="Times New Roman"/>
              </a:rPr>
              <a:t>model.fit</a:t>
            </a:r>
            <a:r>
              <a:rPr lang="en-GB" sz="1600">
                <a:latin typeface="Times New Roman"/>
                <a:cs typeface="Times New Roman"/>
              </a:rPr>
              <a:t>() function.</a:t>
            </a:r>
          </a:p>
          <a:p>
            <a:pPr algn="just"/>
            <a:r>
              <a:rPr lang="en-GB" sz="1600">
                <a:latin typeface="Times New Roman"/>
                <a:cs typeface="Times New Roman"/>
              </a:rPr>
              <a:t>Then we can make predictions using the fit model on the test dataset. To make predictions we use the scikit-learn function </a:t>
            </a:r>
            <a:r>
              <a:rPr lang="en-GB" sz="1600" err="1">
                <a:latin typeface="Times New Roman"/>
                <a:cs typeface="Times New Roman"/>
              </a:rPr>
              <a:t>model.predict</a:t>
            </a:r>
            <a:r>
              <a:rPr lang="en-GB" sz="1600">
                <a:latin typeface="Times New Roman"/>
                <a:cs typeface="Times New Roman"/>
              </a:rPr>
              <a:t>().</a:t>
            </a:r>
          </a:p>
          <a:p>
            <a:pPr algn="just"/>
            <a:endParaRPr lang="en-US" sz="1600">
              <a:latin typeface="Times New Roman"/>
              <a:cs typeface="Times New Roman"/>
            </a:endParaRPr>
          </a:p>
        </p:txBody>
      </p:sp>
    </p:spTree>
    <p:extLst>
      <p:ext uri="{BB962C8B-B14F-4D97-AF65-F5344CB8AC3E}">
        <p14:creationId xmlns:p14="http://schemas.microsoft.com/office/powerpoint/2010/main" val="2801209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CEE0C6-DE81-BDA3-34FC-168D896EE3B6}"/>
              </a:ext>
            </a:extLst>
          </p:cNvPr>
          <p:cNvSpPr txBox="1">
            <a:spLocks/>
          </p:cNvSpPr>
          <p:nvPr/>
        </p:nvSpPr>
        <p:spPr>
          <a:xfrm>
            <a:off x="2990407" y="688490"/>
            <a:ext cx="6211185" cy="914400"/>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a:solidFill>
                  <a:schemeClr val="accent1">
                    <a:lumMod val="75000"/>
                  </a:schemeClr>
                </a:solidFill>
                <a:latin typeface="Times New Roman" panose="02020603050405020304" pitchFamily="18" charset="0"/>
                <a:cs typeface="Times New Roman" panose="02020603050405020304" pitchFamily="18" charset="0"/>
              </a:rPr>
              <a:t>1.1</a:t>
            </a:r>
            <a:r>
              <a:rPr lang="en-US">
                <a:solidFill>
                  <a:schemeClr val="accent1">
                    <a:lumMod val="75000"/>
                  </a:schemeClr>
                </a:solidFill>
                <a:latin typeface="Times New Roman" panose="02020603050405020304" pitchFamily="18" charset="0"/>
                <a:cs typeface="Times New Roman" panose="02020603050405020304" pitchFamily="18" charset="0"/>
              </a:rPr>
              <a:t>.</a:t>
            </a:r>
            <a:r>
              <a:rPr lang="en-IT">
                <a:solidFill>
                  <a:schemeClr val="accent1">
                    <a:lumMod val="75000"/>
                  </a:schemeClr>
                </a:solidFill>
                <a:latin typeface="Times New Roman" panose="02020603050405020304" pitchFamily="18" charset="0"/>
                <a:cs typeface="Times New Roman" panose="02020603050405020304" pitchFamily="18" charset="0"/>
              </a:rPr>
              <a:t> About the data set</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07A783FD-258B-5B6E-1079-3A8D2BF2B4C8}"/>
              </a:ext>
            </a:extLst>
          </p:cNvPr>
          <p:cNvSpPr txBox="1">
            <a:spLocks/>
          </p:cNvSpPr>
          <p:nvPr/>
        </p:nvSpPr>
        <p:spPr>
          <a:xfrm>
            <a:off x="1926954" y="1602890"/>
            <a:ext cx="8722658" cy="480866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r>
              <a:rPr lang="en-GB" sz="1600">
                <a:solidFill>
                  <a:srgbClr val="3C4043"/>
                </a:solidFill>
                <a:latin typeface="Times New Roman" panose="02020603050405020304" pitchFamily="18" charset="0"/>
                <a:cs typeface="Times New Roman" panose="02020603050405020304" pitchFamily="18" charset="0"/>
              </a:rPr>
              <a:t>Cardiovascular diseases (CVDs) are the number 1 cause of death globally, taking an estimated 17.9 million lives each year, which accounts for 31% of all deaths worldwide. Four out of 5CVD deaths are due to heart attacks and strokes, and one-third of these deaths occur prematurely in people under 70 years of age. Heart failure is a common event caused by CVDs and this dataset contains 11 features that can be used to predict a possible heart disease.</a:t>
            </a:r>
          </a:p>
          <a:p>
            <a:pPr marL="0" indent="0" algn="just" fontAlgn="base">
              <a:buFont typeface="Arial" panose="020B0604020202020204" pitchFamily="34" charset="0"/>
              <a:buNone/>
            </a:pPr>
            <a:endParaRPr lang="en-GB" sz="1600">
              <a:solidFill>
                <a:srgbClr val="3C4043"/>
              </a:solidFill>
              <a:latin typeface="Times New Roman" panose="02020603050405020304" pitchFamily="18" charset="0"/>
              <a:cs typeface="Times New Roman" panose="02020603050405020304" pitchFamily="18" charset="0"/>
            </a:endParaRPr>
          </a:p>
          <a:p>
            <a:pPr algn="just" fontAlgn="base"/>
            <a:r>
              <a:rPr lang="en-GB" sz="1600">
                <a:solidFill>
                  <a:srgbClr val="3C4043"/>
                </a:solidFill>
                <a:latin typeface="Times New Roman" panose="02020603050405020304" pitchFamily="18" charset="0"/>
                <a:cs typeface="Times New Roman" panose="02020603050405020304" pitchFamily="18" charset="0"/>
              </a:rPr>
              <a:t>People with cardiovascular disease or who are at high cardiovascular risk (due to the presence of one or more risk factors such as hypertension, diabetes, hyperlipidaemia or already established disease) need early detection and management wherein a machine learning model can be of great help.</a:t>
            </a:r>
          </a:p>
          <a:p>
            <a:pPr algn="just"/>
            <a:endParaRPr lang="en-US" sz="1600"/>
          </a:p>
        </p:txBody>
      </p:sp>
    </p:spTree>
    <p:extLst>
      <p:ext uri="{BB962C8B-B14F-4D97-AF65-F5344CB8AC3E}">
        <p14:creationId xmlns:p14="http://schemas.microsoft.com/office/powerpoint/2010/main" val="3223381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AB96-878B-2E53-FEDB-1636445AB07D}"/>
              </a:ext>
            </a:extLst>
          </p:cNvPr>
          <p:cNvSpPr>
            <a:spLocks noGrp="1"/>
          </p:cNvSpPr>
          <p:nvPr>
            <p:ph type="title"/>
          </p:nvPr>
        </p:nvSpPr>
        <p:spPr>
          <a:xfrm>
            <a:off x="-2193" y="-583"/>
            <a:ext cx="12241876" cy="953669"/>
          </a:xfrm>
        </p:spPr>
        <p:txBody>
          <a:bodyPr>
            <a:normAutofit/>
          </a:bodyPr>
          <a:lstStyle/>
          <a:p>
            <a:r>
              <a:rPr lang="en-US" sz="3600">
                <a:solidFill>
                  <a:schemeClr val="accent1">
                    <a:lumMod val="75000"/>
                  </a:schemeClr>
                </a:solidFill>
                <a:latin typeface="Times New Roman"/>
                <a:cs typeface="Times New Roman"/>
              </a:rPr>
              <a:t>Modelling With Default Parameters</a:t>
            </a:r>
          </a:p>
        </p:txBody>
      </p:sp>
      <p:sp>
        <p:nvSpPr>
          <p:cNvPr id="3" name="Content Placeholder 2">
            <a:extLst>
              <a:ext uri="{FF2B5EF4-FFF2-40B4-BE49-F238E27FC236}">
                <a16:creationId xmlns:a16="http://schemas.microsoft.com/office/drawing/2014/main" id="{CAC4239D-AC44-278B-091A-C66EB270207F}"/>
              </a:ext>
            </a:extLst>
          </p:cNvPr>
          <p:cNvSpPr>
            <a:spLocks noGrp="1"/>
          </p:cNvSpPr>
          <p:nvPr>
            <p:ph idx="1"/>
          </p:nvPr>
        </p:nvSpPr>
        <p:spPr>
          <a:xfrm>
            <a:off x="856" y="1261673"/>
            <a:ext cx="7310497" cy="5576767"/>
          </a:xfrm>
        </p:spPr>
        <p:txBody>
          <a:bodyPr vert="horz" lIns="91440" tIns="45720" rIns="91440" bIns="45720" rtlCol="0" anchor="t">
            <a:normAutofit/>
          </a:bodyPr>
          <a:lstStyle/>
          <a:p>
            <a:pPr algn="just"/>
            <a:r>
              <a:rPr lang="en-US" sz="1600">
                <a:latin typeface="Times New Roman"/>
                <a:ea typeface="+mn-lt"/>
                <a:cs typeface="Times New Roman"/>
              </a:rPr>
              <a:t>The machine learning algorithm is used with its default parameters to train a model on a given dataset. The resulting model is then used to make predictions on new data.</a:t>
            </a:r>
            <a:endParaRPr lang="en-US" sz="1600">
              <a:latin typeface="Times New Roman"/>
              <a:cs typeface="Times New Roman"/>
            </a:endParaRPr>
          </a:p>
          <a:p>
            <a:pPr algn="just"/>
            <a:r>
              <a:rPr lang="en-US" sz="1600">
                <a:latin typeface="Times New Roman"/>
                <a:ea typeface="+mn-lt"/>
                <a:cs typeface="Times New Roman"/>
              </a:rPr>
              <a:t>Note that the parameters of the machine learning algorithm are not adjusted or customized in any way, and the algorithm is used in its default state. This can be a fast and convenient way to create a baseline model, but it may not always produce the best results. In some cases, it may be necessary to adjust the parameters of the algorithm to improve the model's performance on a particular task.</a:t>
            </a:r>
            <a:endParaRPr lang="en-US" sz="1600">
              <a:latin typeface="Times New Roman"/>
              <a:cs typeface="Times New Roman"/>
            </a:endParaRPr>
          </a:p>
          <a:p>
            <a:pPr algn="just"/>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p:txBody>
      </p:sp>
      <p:pic>
        <p:nvPicPr>
          <p:cNvPr id="4" name="Picture 4" descr="Text&#10;&#10;Description automatically generated">
            <a:extLst>
              <a:ext uri="{FF2B5EF4-FFF2-40B4-BE49-F238E27FC236}">
                <a16:creationId xmlns:a16="http://schemas.microsoft.com/office/drawing/2014/main" id="{74B88587-0AEF-4F4C-DA42-51BE8DA119FE}"/>
              </a:ext>
            </a:extLst>
          </p:cNvPr>
          <p:cNvPicPr>
            <a:picLocks noChangeAspect="1"/>
          </p:cNvPicPr>
          <p:nvPr/>
        </p:nvPicPr>
        <p:blipFill>
          <a:blip r:embed="rId2"/>
          <a:stretch>
            <a:fillRect/>
          </a:stretch>
        </p:blipFill>
        <p:spPr>
          <a:xfrm>
            <a:off x="7542156" y="1076286"/>
            <a:ext cx="4650940" cy="5768938"/>
          </a:xfrm>
          <a:prstGeom prst="rect">
            <a:avLst/>
          </a:prstGeom>
        </p:spPr>
      </p:pic>
    </p:spTree>
    <p:extLst>
      <p:ext uri="{BB962C8B-B14F-4D97-AF65-F5344CB8AC3E}">
        <p14:creationId xmlns:p14="http://schemas.microsoft.com/office/powerpoint/2010/main" val="2587673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A7B-A4DA-9C39-5CFB-013C2678FA4F}"/>
              </a:ext>
            </a:extLst>
          </p:cNvPr>
          <p:cNvSpPr>
            <a:spLocks noGrp="1"/>
          </p:cNvSpPr>
          <p:nvPr>
            <p:ph type="title"/>
          </p:nvPr>
        </p:nvSpPr>
        <p:spPr>
          <a:xfrm>
            <a:off x="-2193" y="-583"/>
            <a:ext cx="12203502" cy="953669"/>
          </a:xfrm>
        </p:spPr>
        <p:txBody>
          <a:bodyPr>
            <a:normAutofit/>
          </a:bodyPr>
          <a:lstStyle/>
          <a:p>
            <a:r>
              <a:rPr lang="en-IT" sz="3600">
                <a:solidFill>
                  <a:schemeClr val="accent1">
                    <a:lumMod val="75000"/>
                  </a:schemeClr>
                </a:solidFill>
                <a:latin typeface="Times New Roman"/>
                <a:cs typeface="Times New Roman"/>
              </a:rPr>
              <a:t>Cross Validation</a:t>
            </a:r>
            <a:endParaRPr lang="en-US" sz="3600">
              <a:solidFill>
                <a:schemeClr val="accent1">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5BC8D481-3E03-BCDB-60A1-FEC42E0EDB2B}"/>
              </a:ext>
            </a:extLst>
          </p:cNvPr>
          <p:cNvSpPr>
            <a:spLocks noGrp="1"/>
          </p:cNvSpPr>
          <p:nvPr>
            <p:ph idx="1"/>
          </p:nvPr>
        </p:nvSpPr>
        <p:spPr>
          <a:xfrm>
            <a:off x="60544" y="1275448"/>
            <a:ext cx="7052844" cy="5499551"/>
          </a:xfrm>
        </p:spPr>
        <p:txBody>
          <a:bodyPr vert="horz" lIns="91440" tIns="45720" rIns="91440" bIns="45720" rtlCol="0" anchor="t">
            <a:normAutofit/>
          </a:bodyPr>
          <a:lstStyle/>
          <a:p>
            <a:pPr algn="just"/>
            <a:r>
              <a:rPr lang="en-GB" sz="1600">
                <a:latin typeface="Times New Roman"/>
                <a:ea typeface="+mn-lt"/>
                <a:cs typeface="+mn-lt"/>
              </a:rPr>
              <a:t>The training data is split into K subsets, or "folds", using K-fold cross-validation. The algorithm is trained on K-1 of the folds and validated on the remaining fold. This process is repeated K times, with each fold being used as the validation set once.</a:t>
            </a:r>
            <a:endParaRPr lang="en-GB" sz="1600">
              <a:solidFill>
                <a:srgbClr val="000000"/>
              </a:solidFill>
              <a:latin typeface="Times New Roman"/>
              <a:cs typeface="Times New Roman"/>
            </a:endParaRPr>
          </a:p>
          <a:p>
            <a:pPr algn="just"/>
            <a:r>
              <a:rPr lang="en-GB" sz="1600">
                <a:latin typeface="Times New Roman"/>
                <a:ea typeface="+mn-lt"/>
                <a:cs typeface="+mn-lt"/>
              </a:rPr>
              <a:t>Once the model is trained and validated using cross-validation, it is evaluated on a separate test set that was not used in the training process. The evaluation results provide an estimate of how the model is likely to perform on new, unseen data.</a:t>
            </a:r>
            <a:endParaRPr lang="en-GB" sz="1600">
              <a:latin typeface="Times New Roman"/>
              <a:cs typeface="Times New Roman"/>
            </a:endParaRPr>
          </a:p>
          <a:p>
            <a:pPr algn="just"/>
            <a:r>
              <a:rPr lang="en-GB" sz="1600">
                <a:latin typeface="Times New Roman"/>
                <a:ea typeface="+mn-lt"/>
                <a:cs typeface="+mn-lt"/>
              </a:rPr>
              <a:t>Note that in each iteration of K-fold cross-validation, the training set and validation set are different, and the algorithm is trained on a slightly different subset of the data. This helps to reduce overfitting and provide a more reliable estimate of the model's performance on new data.</a:t>
            </a:r>
            <a:endParaRPr lang="en-GB" sz="1600">
              <a:latin typeface="Times New Roman"/>
              <a:cs typeface="Times New Roman"/>
            </a:endParaRPr>
          </a:p>
          <a:p>
            <a:pPr algn="just"/>
            <a:endParaRPr lang="en-GB" sz="1600" b="0" i="0">
              <a:solidFill>
                <a:srgbClr val="000000"/>
              </a:solidFill>
              <a:effectLst/>
              <a:latin typeface="Times New Roman"/>
              <a:cs typeface="Times New Roman"/>
            </a:endParaRPr>
          </a:p>
          <a:p>
            <a:pPr algn="just"/>
            <a:endParaRPr lang="en-IT" sz="1600">
              <a:latin typeface="Times New Roman"/>
              <a:cs typeface="Times New Roman"/>
            </a:endParaRPr>
          </a:p>
        </p:txBody>
      </p:sp>
      <p:pic>
        <p:nvPicPr>
          <p:cNvPr id="5" name="Picture 5" descr="Text&#10;&#10;Description automatically generated">
            <a:extLst>
              <a:ext uri="{FF2B5EF4-FFF2-40B4-BE49-F238E27FC236}">
                <a16:creationId xmlns:a16="http://schemas.microsoft.com/office/drawing/2014/main" id="{8A88AC26-E00D-C2DC-2750-D56ABDD0D3A6}"/>
              </a:ext>
            </a:extLst>
          </p:cNvPr>
          <p:cNvPicPr>
            <a:picLocks noChangeAspect="1"/>
          </p:cNvPicPr>
          <p:nvPr/>
        </p:nvPicPr>
        <p:blipFill>
          <a:blip r:embed="rId2"/>
          <a:stretch>
            <a:fillRect/>
          </a:stretch>
        </p:blipFill>
        <p:spPr>
          <a:xfrm>
            <a:off x="7553121" y="435877"/>
            <a:ext cx="4645457" cy="4089467"/>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3561853A-DAE5-A9F7-0186-A52D93C5ABB0}"/>
              </a:ext>
            </a:extLst>
          </p:cNvPr>
          <p:cNvPicPr>
            <a:picLocks noChangeAspect="1"/>
          </p:cNvPicPr>
          <p:nvPr/>
        </p:nvPicPr>
        <p:blipFill>
          <a:blip r:embed="rId3"/>
          <a:stretch>
            <a:fillRect/>
          </a:stretch>
        </p:blipFill>
        <p:spPr>
          <a:xfrm>
            <a:off x="7558602" y="4518121"/>
            <a:ext cx="4645458" cy="2338939"/>
          </a:xfrm>
          <a:prstGeom prst="rect">
            <a:avLst/>
          </a:prstGeom>
        </p:spPr>
      </p:pic>
    </p:spTree>
    <p:extLst>
      <p:ext uri="{BB962C8B-B14F-4D97-AF65-F5344CB8AC3E}">
        <p14:creationId xmlns:p14="http://schemas.microsoft.com/office/powerpoint/2010/main" val="1790586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A7B-A4DA-9C39-5CFB-013C2678FA4F}"/>
              </a:ext>
            </a:extLst>
          </p:cNvPr>
          <p:cNvSpPr>
            <a:spLocks noGrp="1"/>
          </p:cNvSpPr>
          <p:nvPr>
            <p:ph type="title"/>
          </p:nvPr>
        </p:nvSpPr>
        <p:spPr>
          <a:xfrm>
            <a:off x="-2193" y="-583"/>
            <a:ext cx="12165128" cy="953669"/>
          </a:xfrm>
        </p:spPr>
        <p:txBody>
          <a:bodyPr/>
          <a:lstStyle/>
          <a:p>
            <a:r>
              <a:rPr lang="en-GB" sz="3600" b="1" i="0" u="none" strike="noStrike">
                <a:solidFill>
                  <a:schemeClr val="accent1">
                    <a:lumMod val="75000"/>
                  </a:schemeClr>
                </a:solidFill>
                <a:effectLst/>
                <a:latin typeface="Times New Roman"/>
                <a:cs typeface="Times New Roman"/>
              </a:rPr>
              <a:t>Modelling with Best Parameters </a:t>
            </a:r>
            <a:r>
              <a:rPr lang="en-GB" sz="3600">
                <a:solidFill>
                  <a:schemeClr val="accent1">
                    <a:lumMod val="75000"/>
                  </a:schemeClr>
                </a:solidFill>
                <a:latin typeface="Times New Roman"/>
                <a:cs typeface="Times New Roman"/>
              </a:rPr>
              <a:t>Using </a:t>
            </a:r>
            <a:r>
              <a:rPr lang="en-GB" sz="3600" err="1">
                <a:solidFill>
                  <a:schemeClr val="accent1">
                    <a:lumMod val="75000"/>
                  </a:schemeClr>
                </a:solidFill>
                <a:latin typeface="Times New Roman"/>
                <a:cs typeface="Times New Roman"/>
              </a:rPr>
              <a:t>GridSeachCV</a:t>
            </a:r>
            <a:endParaRPr lang="en-US" sz="3600">
              <a:solidFill>
                <a:schemeClr val="accent1">
                  <a:lumMod val="75000"/>
                </a:schemeClr>
              </a:solidFill>
              <a:latin typeface="Times New Roman"/>
              <a:cs typeface="Times New Roman"/>
            </a:endParaRPr>
          </a:p>
        </p:txBody>
      </p:sp>
      <p:pic>
        <p:nvPicPr>
          <p:cNvPr id="5" name="Picture 5" descr="Graphical user interface&#10;&#10;Description automatically generated">
            <a:extLst>
              <a:ext uri="{FF2B5EF4-FFF2-40B4-BE49-F238E27FC236}">
                <a16:creationId xmlns:a16="http://schemas.microsoft.com/office/drawing/2014/main" id="{86E47B2F-4B8D-5C3D-0082-66AF8BDC7964}"/>
              </a:ext>
            </a:extLst>
          </p:cNvPr>
          <p:cNvPicPr>
            <a:picLocks noChangeAspect="1"/>
          </p:cNvPicPr>
          <p:nvPr/>
        </p:nvPicPr>
        <p:blipFill>
          <a:blip r:embed="rId2"/>
          <a:stretch>
            <a:fillRect/>
          </a:stretch>
        </p:blipFill>
        <p:spPr>
          <a:xfrm>
            <a:off x="6286177" y="1201657"/>
            <a:ext cx="3023977" cy="5567533"/>
          </a:xfrm>
          <a:prstGeom prst="rect">
            <a:avLst/>
          </a:prstGeom>
        </p:spPr>
      </p:pic>
      <p:pic>
        <p:nvPicPr>
          <p:cNvPr id="6" name="Picture 6" descr="Text&#10;&#10;Description automatically generated">
            <a:extLst>
              <a:ext uri="{FF2B5EF4-FFF2-40B4-BE49-F238E27FC236}">
                <a16:creationId xmlns:a16="http://schemas.microsoft.com/office/drawing/2014/main" id="{0989BD6C-5D2B-6A5E-C7C4-0C6EDC49C8E4}"/>
              </a:ext>
            </a:extLst>
          </p:cNvPr>
          <p:cNvPicPr>
            <a:picLocks noChangeAspect="1"/>
          </p:cNvPicPr>
          <p:nvPr/>
        </p:nvPicPr>
        <p:blipFill>
          <a:blip r:embed="rId3"/>
          <a:stretch>
            <a:fillRect/>
          </a:stretch>
        </p:blipFill>
        <p:spPr>
          <a:xfrm>
            <a:off x="9318328" y="1203444"/>
            <a:ext cx="2874768" cy="3809717"/>
          </a:xfrm>
          <a:prstGeom prst="rect">
            <a:avLst/>
          </a:prstGeom>
        </p:spPr>
      </p:pic>
      <p:sp>
        <p:nvSpPr>
          <p:cNvPr id="8" name="Content Placeholder 7">
            <a:extLst>
              <a:ext uri="{FF2B5EF4-FFF2-40B4-BE49-F238E27FC236}">
                <a16:creationId xmlns:a16="http://schemas.microsoft.com/office/drawing/2014/main" id="{79DF4E49-F1BD-C658-FBA2-722AAC9672F3}"/>
              </a:ext>
            </a:extLst>
          </p:cNvPr>
          <p:cNvSpPr>
            <a:spLocks noGrp="1"/>
          </p:cNvSpPr>
          <p:nvPr>
            <p:ph idx="1"/>
          </p:nvPr>
        </p:nvSpPr>
        <p:spPr>
          <a:xfrm>
            <a:off x="855" y="1265423"/>
            <a:ext cx="6219578" cy="5593070"/>
          </a:xfrm>
        </p:spPr>
        <p:txBody>
          <a:bodyPr vert="horz" lIns="91440" tIns="45720" rIns="91440" bIns="45720" rtlCol="0" anchor="t">
            <a:normAutofit/>
          </a:bodyPr>
          <a:lstStyle/>
          <a:p>
            <a:pPr algn="just"/>
            <a:r>
              <a:rPr lang="en-US" sz="1600">
                <a:latin typeface="Times New Roman"/>
                <a:ea typeface="+mn-lt"/>
                <a:cs typeface="+mn-lt"/>
              </a:rPr>
              <a:t>the training data is first split into training and validation sets. Then, a grid search is performed to identify the best combination of hyperparameters for the machine learning algorithm. The grid search involves training and evaluating the model on multiple combinations of hyperparameters.</a:t>
            </a:r>
            <a:endParaRPr lang="en-US" sz="1600">
              <a:latin typeface="Times New Roman"/>
              <a:cs typeface="Times New Roman"/>
            </a:endParaRPr>
          </a:p>
          <a:p>
            <a:pPr algn="just"/>
            <a:r>
              <a:rPr lang="en-US" sz="1600">
                <a:latin typeface="Times New Roman"/>
                <a:ea typeface="+mn-lt"/>
                <a:cs typeface="+mn-lt"/>
              </a:rPr>
              <a:t>Once the best hyperparameters are identified, the algorithm is trained on the entire training set using the best parameters. The resulting model is then evaluated on a separate test set that was not used in the training process, using the best hyperparameters identified during the grid search.</a:t>
            </a:r>
            <a:endParaRPr lang="en-US" sz="1600">
              <a:latin typeface="Times New Roman"/>
              <a:cs typeface="Times New Roman"/>
            </a:endParaRPr>
          </a:p>
          <a:p>
            <a:pPr algn="just"/>
            <a:r>
              <a:rPr lang="en-US" sz="1600">
                <a:latin typeface="Times New Roman"/>
                <a:ea typeface="+mn-lt"/>
                <a:cs typeface="+mn-lt"/>
              </a:rPr>
              <a:t>Note that in each iteration of the grid search, the algorithm is trained and validated on a slightly different subset of the data, using different combinations of hyperparameters. This helps to identify the best hyperparameters that generalize well to new, unseen data.</a:t>
            </a:r>
            <a:endParaRPr lang="en-US" sz="1600">
              <a:latin typeface="Times New Roman"/>
              <a:cs typeface="Times New Roman"/>
            </a:endParaRPr>
          </a:p>
          <a:p>
            <a:pPr algn="just"/>
            <a:endParaRPr lang="en-US" sz="1600">
              <a:latin typeface="Times New Roman"/>
              <a:cs typeface="Times New Roman"/>
            </a:endParaRPr>
          </a:p>
        </p:txBody>
      </p:sp>
    </p:spTree>
    <p:extLst>
      <p:ext uri="{BB962C8B-B14F-4D97-AF65-F5344CB8AC3E}">
        <p14:creationId xmlns:p14="http://schemas.microsoft.com/office/powerpoint/2010/main" val="1264467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A7B-A4DA-9C39-5CFB-013C2678FA4F}"/>
              </a:ext>
            </a:extLst>
          </p:cNvPr>
          <p:cNvSpPr>
            <a:spLocks noGrp="1"/>
          </p:cNvSpPr>
          <p:nvPr>
            <p:ph type="title"/>
          </p:nvPr>
        </p:nvSpPr>
        <p:spPr>
          <a:xfrm>
            <a:off x="-2193" y="-583"/>
            <a:ext cx="12203502" cy="953669"/>
          </a:xfrm>
        </p:spPr>
        <p:txBody>
          <a:bodyPr>
            <a:normAutofit fontScale="90000"/>
          </a:bodyPr>
          <a:lstStyle/>
          <a:p>
            <a:r>
              <a:rPr lang="en-GB" sz="3600" b="1" i="0" u="none" strike="noStrike">
                <a:solidFill>
                  <a:schemeClr val="accent1">
                    <a:lumMod val="75000"/>
                  </a:schemeClr>
                </a:solidFill>
                <a:effectLst/>
                <a:latin typeface="Times New Roman"/>
                <a:cs typeface="Times New Roman"/>
              </a:rPr>
              <a:t>ROC (Receiver Operating Curve) and AUC (Area Under Curve)</a:t>
            </a:r>
            <a:endParaRPr lang="en-US" sz="3600">
              <a:solidFill>
                <a:schemeClr val="accent1">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5BC8D481-3E03-BCDB-60A1-FEC42E0EDB2B}"/>
              </a:ext>
            </a:extLst>
          </p:cNvPr>
          <p:cNvSpPr>
            <a:spLocks noGrp="1"/>
          </p:cNvSpPr>
          <p:nvPr>
            <p:ph idx="1"/>
          </p:nvPr>
        </p:nvSpPr>
        <p:spPr>
          <a:xfrm>
            <a:off x="855" y="1055844"/>
            <a:ext cx="5983852" cy="5817688"/>
          </a:xfrm>
        </p:spPr>
        <p:txBody>
          <a:bodyPr vert="horz" lIns="91440" tIns="45720" rIns="91440" bIns="45720" rtlCol="0" anchor="t">
            <a:noAutofit/>
          </a:bodyPr>
          <a:lstStyle/>
          <a:p>
            <a:pPr algn="just"/>
            <a:r>
              <a:rPr lang="en-GB" sz="1600">
                <a:latin typeface="Times New Roman"/>
                <a:ea typeface="+mn-lt"/>
                <a:cs typeface="+mn-lt"/>
              </a:rPr>
              <a:t>The machine learning algorithm is trained on a training set and evaluated on a separate test set. The resulting model is then used to make predictions on the test set, and these predictions are compared to the actual values to compute the true positive rate (TPR) and false positive rate (FPR).</a:t>
            </a:r>
            <a:endParaRPr lang="en-GB" sz="1600">
              <a:solidFill>
                <a:srgbClr val="000000"/>
              </a:solidFill>
              <a:latin typeface="Times New Roman"/>
              <a:cs typeface="Times New Roman"/>
            </a:endParaRPr>
          </a:p>
          <a:p>
            <a:pPr algn="just"/>
            <a:r>
              <a:rPr lang="en-GB" sz="1600">
                <a:latin typeface="Times New Roman"/>
                <a:ea typeface="+mn-lt"/>
                <a:cs typeface="+mn-lt"/>
              </a:rPr>
              <a:t>The TPR represents the proportion of positive instances that are correctly classified as positive by the model, while the FPR represents the proportion of negative instances that are incorrectly classified as positive by the model. By varying the threshold for classification, different TPR and FPR values can be obtained, which can be plotted on an ROC curve.</a:t>
            </a:r>
            <a:endParaRPr lang="en-GB" sz="1600">
              <a:latin typeface="Times New Roman"/>
              <a:cs typeface="Times New Roman"/>
            </a:endParaRPr>
          </a:p>
          <a:p>
            <a:pPr algn="just"/>
            <a:r>
              <a:rPr lang="en-GB" sz="1600">
                <a:latin typeface="Times New Roman"/>
                <a:ea typeface="+mn-lt"/>
                <a:cs typeface="+mn-lt"/>
              </a:rPr>
              <a:t>The ROC curve shows the trade-off between TPR and FPR at different classification thresholds. A model with high sensitivity (TPR) and low false positive rate (FPR) will have a curve that is closer to the top left corner of the plot. The AUC represents the area under the ROC curve, which provides a single metric for comparing different models. A model with an AUC of 1.0 is a perfect classifier, while a model with an AUC of 0.5 is no better than random guessing.</a:t>
            </a:r>
            <a:endParaRPr lang="en-GB" sz="1600">
              <a:latin typeface="Times New Roman"/>
              <a:cs typeface="Times New Roman"/>
            </a:endParaRPr>
          </a:p>
          <a:p>
            <a:pPr algn="just"/>
            <a:endParaRPr lang="en-GB" sz="1600">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F754A08A-79B8-A878-EC8A-58254785739B}"/>
              </a:ext>
            </a:extLst>
          </p:cNvPr>
          <p:cNvPicPr>
            <a:picLocks noChangeAspect="1"/>
          </p:cNvPicPr>
          <p:nvPr/>
        </p:nvPicPr>
        <p:blipFill>
          <a:blip r:embed="rId2"/>
          <a:stretch>
            <a:fillRect/>
          </a:stretch>
        </p:blipFill>
        <p:spPr>
          <a:xfrm>
            <a:off x="5990748" y="985048"/>
            <a:ext cx="3115976" cy="5869183"/>
          </a:xfrm>
          <a:prstGeom prst="rect">
            <a:avLst/>
          </a:prstGeom>
        </p:spPr>
      </p:pic>
      <p:pic>
        <p:nvPicPr>
          <p:cNvPr id="5" name="Picture 5" descr="Text&#10;&#10;Description automatically generated">
            <a:extLst>
              <a:ext uri="{FF2B5EF4-FFF2-40B4-BE49-F238E27FC236}">
                <a16:creationId xmlns:a16="http://schemas.microsoft.com/office/drawing/2014/main" id="{34E836C2-EFA3-EFC4-D1E7-C031FEB4E69F}"/>
              </a:ext>
            </a:extLst>
          </p:cNvPr>
          <p:cNvPicPr>
            <a:picLocks noChangeAspect="1"/>
          </p:cNvPicPr>
          <p:nvPr/>
        </p:nvPicPr>
        <p:blipFill>
          <a:blip r:embed="rId3"/>
          <a:stretch>
            <a:fillRect/>
          </a:stretch>
        </p:blipFill>
        <p:spPr>
          <a:xfrm>
            <a:off x="9093567" y="985390"/>
            <a:ext cx="3105012" cy="1740543"/>
          </a:xfrm>
          <a:prstGeom prst="rect">
            <a:avLst/>
          </a:prstGeom>
        </p:spPr>
      </p:pic>
    </p:spTree>
    <p:extLst>
      <p:ext uri="{BB962C8B-B14F-4D97-AF65-F5344CB8AC3E}">
        <p14:creationId xmlns:p14="http://schemas.microsoft.com/office/powerpoint/2010/main" val="879338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A7B-A4DA-9C39-5CFB-013C2678FA4F}"/>
              </a:ext>
            </a:extLst>
          </p:cNvPr>
          <p:cNvSpPr>
            <a:spLocks noGrp="1"/>
          </p:cNvSpPr>
          <p:nvPr>
            <p:ph type="title"/>
          </p:nvPr>
        </p:nvSpPr>
        <p:spPr>
          <a:xfrm>
            <a:off x="-2193" y="539348"/>
            <a:ext cx="12192538" cy="953669"/>
          </a:xfrm>
        </p:spPr>
        <p:txBody>
          <a:bodyPr/>
          <a:lstStyle/>
          <a:p>
            <a:pPr algn="ctr"/>
            <a:r>
              <a:rPr lang="en-GB" sz="3600" b="1" i="0" u="none" strike="noStrike">
                <a:solidFill>
                  <a:schemeClr val="accent1">
                    <a:lumMod val="75000"/>
                  </a:schemeClr>
                </a:solidFill>
                <a:effectLst/>
                <a:latin typeface="Times New Roman"/>
                <a:cs typeface="Times New Roman"/>
              </a:rPr>
              <a:t>The Determination of The Optimal Threshold</a:t>
            </a:r>
            <a:endParaRPr lang="en-US" sz="3600">
              <a:solidFill>
                <a:schemeClr val="accent1">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5BC8D481-3E03-BCDB-60A1-FEC42E0EDB2B}"/>
              </a:ext>
            </a:extLst>
          </p:cNvPr>
          <p:cNvSpPr>
            <a:spLocks noGrp="1"/>
          </p:cNvSpPr>
          <p:nvPr>
            <p:ph idx="1"/>
          </p:nvPr>
        </p:nvSpPr>
        <p:spPr>
          <a:xfrm>
            <a:off x="1189575" y="1800312"/>
            <a:ext cx="9810923" cy="3093738"/>
          </a:xfrm>
        </p:spPr>
        <p:txBody>
          <a:bodyPr vert="horz" lIns="91440" tIns="45720" rIns="91440" bIns="45720" rtlCol="0" anchor="t">
            <a:normAutofit/>
          </a:bodyPr>
          <a:lstStyle/>
          <a:p>
            <a:pPr algn="just"/>
            <a:r>
              <a:rPr lang="en-GB" b="0" i="0">
                <a:solidFill>
                  <a:srgbClr val="000000"/>
                </a:solidFill>
                <a:effectLst/>
                <a:latin typeface="Times New Roman"/>
                <a:cs typeface="Times New Roman"/>
              </a:rPr>
              <a:t>The optimal threshold in binary classification is the probability threshold that maximizes a chosen performance metric, such as accuracy, precision, recall, F1-score, or ROC AUC.</a:t>
            </a:r>
            <a:endParaRPr lang="en-US"/>
          </a:p>
          <a:p>
            <a:pPr algn="just"/>
            <a:r>
              <a:rPr lang="en-GB" b="0" i="0">
                <a:solidFill>
                  <a:srgbClr val="000000"/>
                </a:solidFill>
                <a:effectLst/>
                <a:latin typeface="Times New Roman"/>
                <a:cs typeface="Times New Roman"/>
              </a:rPr>
              <a:t>It's important to note that the optimal threshold may differ depending on the problem and the specific performance metric that you choose to optimize for. Therefore, it's important to carefully consider the performance metric that is most appropriate for your problem and to evaluate the model's performance on a holdout dataset.</a:t>
            </a:r>
          </a:p>
          <a:p>
            <a:pPr marL="0" indent="0" algn="just">
              <a:buNone/>
            </a:pPr>
            <a:endParaRPr lang="en-GB" b="0" i="0">
              <a:solidFill>
                <a:srgbClr val="000000"/>
              </a:solidFill>
              <a:effectLst/>
              <a:latin typeface="Times New Roman"/>
              <a:cs typeface="Times New Roman"/>
            </a:endParaRPr>
          </a:p>
        </p:txBody>
      </p:sp>
    </p:spTree>
    <p:extLst>
      <p:ext uri="{BB962C8B-B14F-4D97-AF65-F5344CB8AC3E}">
        <p14:creationId xmlns:p14="http://schemas.microsoft.com/office/powerpoint/2010/main" val="2700029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wo colleagues planning on board with sticky notes">
            <a:extLst>
              <a:ext uri="{FF2B5EF4-FFF2-40B4-BE49-F238E27FC236}">
                <a16:creationId xmlns:a16="http://schemas.microsoft.com/office/drawing/2014/main" id="{45888690-6A5F-D358-CA51-C0A20B1A0BA0}"/>
              </a:ext>
            </a:extLst>
          </p:cNvPr>
          <p:cNvPicPr>
            <a:picLocks noChangeAspect="1"/>
          </p:cNvPicPr>
          <p:nvPr/>
        </p:nvPicPr>
        <p:blipFill rotWithShape="1">
          <a:blip r:embed="rId2">
            <a:alphaModFix amt="60000"/>
          </a:blip>
          <a:srcRect t="7975" b="7755"/>
          <a:stretch/>
        </p:blipFill>
        <p:spPr>
          <a:xfrm>
            <a:off x="20" y="10"/>
            <a:ext cx="12191980" cy="6857989"/>
          </a:xfrm>
          <a:prstGeom prst="rect">
            <a:avLst/>
          </a:prstGeom>
          <a:noFill/>
        </p:spPr>
      </p:pic>
      <p:sp>
        <p:nvSpPr>
          <p:cNvPr id="2" name="Title 1">
            <a:extLst>
              <a:ext uri="{FF2B5EF4-FFF2-40B4-BE49-F238E27FC236}">
                <a16:creationId xmlns:a16="http://schemas.microsoft.com/office/drawing/2014/main" id="{42179172-8956-B360-9BC3-D49B71D4656F}"/>
              </a:ext>
            </a:extLst>
          </p:cNvPr>
          <p:cNvSpPr>
            <a:spLocks noGrp="1"/>
          </p:cNvSpPr>
          <p:nvPr>
            <p:ph type="title"/>
          </p:nvPr>
        </p:nvSpPr>
        <p:spPr>
          <a:xfrm>
            <a:off x="-8351" y="88726"/>
            <a:ext cx="12196870" cy="845507"/>
          </a:xfrm>
        </p:spPr>
        <p:txBody>
          <a:bodyPr anchor="t">
            <a:normAutofit/>
          </a:bodyPr>
          <a:lstStyle/>
          <a:p>
            <a:pPr algn="ctr"/>
            <a:r>
              <a:rPr lang="en-GB" sz="4100" b="1" i="0" u="none" strike="noStrike">
                <a:effectLst/>
              </a:rPr>
              <a:t>05</a:t>
            </a:r>
            <a:r>
              <a:rPr lang="en-GB" sz="4100"/>
              <a:t>.</a:t>
            </a:r>
            <a:r>
              <a:rPr lang="en-GB" sz="4100" b="1" i="0" u="none" strike="noStrike">
                <a:effectLst/>
              </a:rPr>
              <a:t> MODELLING &amp; MODEL PERFORMANCE</a:t>
            </a:r>
            <a:endParaRPr lang="en-US" sz="4100"/>
          </a:p>
        </p:txBody>
      </p:sp>
      <p:sp>
        <p:nvSpPr>
          <p:cNvPr id="3" name="Subtitle 2">
            <a:extLst>
              <a:ext uri="{FF2B5EF4-FFF2-40B4-BE49-F238E27FC236}">
                <a16:creationId xmlns:a16="http://schemas.microsoft.com/office/drawing/2014/main" id="{C857FB6F-7298-4B21-0738-4B5A07A01486}"/>
              </a:ext>
            </a:extLst>
          </p:cNvPr>
          <p:cNvSpPr>
            <a:spLocks noGrp="1"/>
          </p:cNvSpPr>
          <p:nvPr>
            <p:ph idx="1"/>
          </p:nvPr>
        </p:nvSpPr>
        <p:spPr>
          <a:xfrm>
            <a:off x="7202465" y="3535450"/>
            <a:ext cx="4953000" cy="3317331"/>
          </a:xfrm>
        </p:spPr>
        <p:txBody>
          <a:bodyPr vert="horz" lIns="91440" tIns="45720" rIns="91440" bIns="45720" rtlCol="0" anchor="t">
            <a:normAutofit/>
          </a:bodyPr>
          <a:lstStyle/>
          <a:p>
            <a:r>
              <a:rPr lang="en-GB" b="1"/>
              <a:t>5</a:t>
            </a:r>
            <a:r>
              <a:rPr lang="en-GB" b="1">
                <a:effectLst/>
              </a:rPr>
              <a:t>.1 The Implementation of Models</a:t>
            </a:r>
            <a:endParaRPr lang="en-GB">
              <a:effectLst/>
            </a:endParaRPr>
          </a:p>
          <a:p>
            <a:r>
              <a:rPr lang="en-GB" b="1" i="0" u="none" strike="noStrike">
                <a:effectLst/>
              </a:rPr>
              <a:t>5.2 Cross-Validating Logistic</a:t>
            </a:r>
          </a:p>
          <a:p>
            <a:r>
              <a:rPr lang="en-GB" b="1" i="0" u="none" strike="noStrike">
                <a:effectLst/>
              </a:rPr>
              <a:t>5.3 Modelling with Best Parameters Using </a:t>
            </a:r>
            <a:r>
              <a:rPr lang="en-GB" b="1" i="0" u="none" strike="noStrike" err="1">
                <a:effectLst/>
              </a:rPr>
              <a:t>GridSeachCV</a:t>
            </a:r>
            <a:br>
              <a:rPr lang="en-GB">
                <a:effectLst/>
              </a:rPr>
            </a:br>
            <a:r>
              <a:rPr lang="en-GB">
                <a:effectLst/>
              </a:rPr>
              <a:t>5.4 </a:t>
            </a:r>
            <a:r>
              <a:rPr lang="en-GB" b="1" i="0" u="none" strike="noStrike">
                <a:effectLst/>
              </a:rPr>
              <a:t>ROC (Receiver Operating Curve) and AUC (Area Under Curve)</a:t>
            </a:r>
          </a:p>
          <a:p>
            <a:r>
              <a:rPr lang="en-GB" b="1" i="0" u="none" strike="noStrike">
                <a:effectLst/>
              </a:rPr>
              <a:t>5.5 The Determination of The Optimal Threshold</a:t>
            </a:r>
            <a:endParaRPr lang="en-GB">
              <a:effectLst/>
            </a:endParaRPr>
          </a:p>
        </p:txBody>
      </p:sp>
      <p:sp>
        <p:nvSpPr>
          <p:cNvPr id="8" name="Date Placeholder 3">
            <a:extLst>
              <a:ext uri="{FF2B5EF4-FFF2-40B4-BE49-F238E27FC236}">
                <a16:creationId xmlns:a16="http://schemas.microsoft.com/office/drawing/2014/main" id="{FE3DA1AA-4BBD-31B3-0380-BB0333A77B3A}"/>
              </a:ext>
            </a:extLst>
          </p:cNvPr>
          <p:cNvSpPr>
            <a:spLocks noGrp="1"/>
          </p:cNvSpPr>
          <p:nvPr>
            <p:ph type="dt" sz="half" idx="10"/>
          </p:nvPr>
        </p:nvSpPr>
        <p:spPr>
          <a:xfrm rot="5400000">
            <a:off x="10477379" y="4629744"/>
            <a:ext cx="2653508" cy="365125"/>
          </a:xfrm>
        </p:spPr>
        <p:txBody>
          <a:bodyPr>
            <a:normAutofit/>
          </a:bodyPr>
          <a:lstStyle/>
          <a:p>
            <a:pPr>
              <a:spcAft>
                <a:spcPts val="600"/>
              </a:spcAft>
            </a:pPr>
            <a:fld id="{426E4A9E-2EFE-45B0-B07E-8DDB65DD5AE0}" type="datetime1">
              <a:rPr lang="en-US">
                <a:solidFill>
                  <a:srgbClr val="FFFFFF"/>
                </a:solidFill>
              </a:rPr>
              <a:pPr>
                <a:spcAft>
                  <a:spcPts val="600"/>
                </a:spcAft>
              </a:pPr>
              <a:t>8/12/24</a:t>
            </a:fld>
            <a:endParaRPr lang="en-US">
              <a:solidFill>
                <a:srgbClr val="FFFFFF"/>
              </a:solidFill>
            </a:endParaRPr>
          </a:p>
        </p:txBody>
      </p:sp>
    </p:spTree>
    <p:extLst>
      <p:ext uri="{BB962C8B-B14F-4D97-AF65-F5344CB8AC3E}">
        <p14:creationId xmlns:p14="http://schemas.microsoft.com/office/powerpoint/2010/main" val="40301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3B2A-E367-DC53-93FD-05F02F9C3EB8}"/>
              </a:ext>
            </a:extLst>
          </p:cNvPr>
          <p:cNvSpPr>
            <a:spLocks noGrp="1"/>
          </p:cNvSpPr>
          <p:nvPr>
            <p:ph type="title"/>
          </p:nvPr>
        </p:nvSpPr>
        <p:spPr>
          <a:xfrm>
            <a:off x="-1002" y="-620"/>
            <a:ext cx="12190554" cy="953669"/>
          </a:xfrm>
        </p:spPr>
        <p:txBody>
          <a:bodyPr>
            <a:normAutofit/>
          </a:bodyPr>
          <a:lstStyle/>
          <a:p>
            <a:r>
              <a:rPr lang="en-US" sz="3600">
                <a:solidFill>
                  <a:schemeClr val="accent1">
                    <a:lumMod val="75000"/>
                  </a:schemeClr>
                </a:solidFill>
                <a:latin typeface="Times New Roman"/>
                <a:cs typeface="Times New Roman"/>
              </a:rPr>
              <a:t>01. Logistic Regression</a:t>
            </a:r>
          </a:p>
        </p:txBody>
      </p:sp>
      <p:sp>
        <p:nvSpPr>
          <p:cNvPr id="3" name="Content Placeholder 2">
            <a:extLst>
              <a:ext uri="{FF2B5EF4-FFF2-40B4-BE49-F238E27FC236}">
                <a16:creationId xmlns:a16="http://schemas.microsoft.com/office/drawing/2014/main" id="{14DFBB11-C174-06AF-230F-41ED6959131B}"/>
              </a:ext>
            </a:extLst>
          </p:cNvPr>
          <p:cNvSpPr>
            <a:spLocks noGrp="1"/>
          </p:cNvSpPr>
          <p:nvPr>
            <p:ph idx="1"/>
          </p:nvPr>
        </p:nvSpPr>
        <p:spPr>
          <a:xfrm>
            <a:off x="2045" y="1332578"/>
            <a:ext cx="7008915" cy="5527537"/>
          </a:xfrm>
        </p:spPr>
        <p:txBody>
          <a:bodyPr vert="horz" lIns="91440" tIns="45720" rIns="91440" bIns="45720" rtlCol="0" anchor="t">
            <a:normAutofit/>
          </a:bodyPr>
          <a:lstStyle/>
          <a:p>
            <a:pPr algn="just"/>
            <a:r>
              <a:rPr lang="en-IN" sz="1600" b="0" i="0">
                <a:solidFill>
                  <a:srgbClr val="374151"/>
                </a:solidFill>
                <a:effectLst/>
                <a:latin typeface="Times New Roman"/>
                <a:cs typeface="Times New Roman"/>
              </a:rPr>
              <a:t>Logistic regression is a popular classification algorithm used to model the probability of a binary or multi-class target variable given a set of input features. It is a statistical method that belongs to the family of generalized linear models.</a:t>
            </a:r>
            <a:endParaRPr lang="en-US"/>
          </a:p>
          <a:p>
            <a:pPr algn="just"/>
            <a:r>
              <a:rPr lang="en-IN" sz="1600" b="0" i="0">
                <a:solidFill>
                  <a:srgbClr val="374151"/>
                </a:solidFill>
                <a:effectLst/>
                <a:latin typeface="Times New Roman"/>
                <a:cs typeface="Times New Roman"/>
              </a:rPr>
              <a:t>In logistic regression, the output variable (i.e., the class label) is </a:t>
            </a:r>
            <a:r>
              <a:rPr lang="en-IN" sz="1600">
                <a:solidFill>
                  <a:srgbClr val="374151"/>
                </a:solidFill>
                <a:latin typeface="Times New Roman"/>
                <a:cs typeface="Times New Roman"/>
              </a:rPr>
              <a:t>modelled</a:t>
            </a:r>
            <a:r>
              <a:rPr lang="en-IN" sz="1600" b="0" i="0">
                <a:solidFill>
                  <a:srgbClr val="374151"/>
                </a:solidFill>
                <a:effectLst/>
                <a:latin typeface="Times New Roman"/>
                <a:cs typeface="Times New Roman"/>
              </a:rPr>
              <a:t> as a function of one or more input features, using a logistic or sigmoid function. The output of the logistic function is a probability value between 0 and 1, which can be interpreted as the likelihood of a sample belonging to a particular class. The logistic function ensures that the output probability values are always between 0 and 1, which makes it suitable for binary classification problems.</a:t>
            </a:r>
          </a:p>
          <a:p>
            <a:pPr algn="just"/>
            <a:r>
              <a:rPr lang="en-IN" sz="1600" b="0" i="0">
                <a:solidFill>
                  <a:srgbClr val="374151"/>
                </a:solidFill>
                <a:effectLst/>
                <a:latin typeface="Times New Roman"/>
                <a:cs typeface="Times New Roman"/>
              </a:rPr>
              <a:t>The logistic regression model is trained on a labelled dataset, where each sample is associated with a binary or multi-class label. The model is then used to predict the class labels of new, unseen samples based on their input features.</a:t>
            </a:r>
          </a:p>
          <a:p>
            <a:pPr algn="just"/>
            <a:endParaRPr lang="en-US" sz="160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B6CF44A2-2F04-8469-479A-98171325CD60}"/>
              </a:ext>
            </a:extLst>
          </p:cNvPr>
          <p:cNvPicPr>
            <a:picLocks noChangeAspect="1"/>
          </p:cNvPicPr>
          <p:nvPr/>
        </p:nvPicPr>
        <p:blipFill>
          <a:blip r:embed="rId2"/>
          <a:stretch>
            <a:fillRect/>
          </a:stretch>
        </p:blipFill>
        <p:spPr>
          <a:xfrm>
            <a:off x="7381374" y="1392490"/>
            <a:ext cx="3991476" cy="3962730"/>
          </a:xfrm>
          <a:prstGeom prst="rect">
            <a:avLst/>
          </a:prstGeom>
        </p:spPr>
      </p:pic>
    </p:spTree>
    <p:extLst>
      <p:ext uri="{BB962C8B-B14F-4D97-AF65-F5344CB8AC3E}">
        <p14:creationId xmlns:p14="http://schemas.microsoft.com/office/powerpoint/2010/main" val="223425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E274E5-1210-EE19-FCB6-2178251D866E}"/>
              </a:ext>
            </a:extLst>
          </p:cNvPr>
          <p:cNvSpPr txBox="1">
            <a:spLocks/>
          </p:cNvSpPr>
          <p:nvPr/>
        </p:nvSpPr>
        <p:spPr>
          <a:xfrm>
            <a:off x="521" y="36767"/>
            <a:ext cx="8886884" cy="95366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n-GB">
                <a:solidFill>
                  <a:schemeClr val="accent1">
                    <a:lumMod val="75000"/>
                  </a:schemeClr>
                </a:solidFill>
                <a:latin typeface="Times New Roman"/>
                <a:cs typeface="Times New Roman"/>
              </a:rPr>
              <a:t>The Implementation of Models</a:t>
            </a:r>
            <a:endParaRPr lang="en-US">
              <a:solidFill>
                <a:schemeClr val="accent1">
                  <a:lumMod val="75000"/>
                </a:schemeClr>
              </a:solidFill>
              <a:latin typeface="Times New Roman"/>
              <a:cs typeface="Times New Roman"/>
            </a:endParaRPr>
          </a:p>
        </p:txBody>
      </p:sp>
      <p:sp>
        <p:nvSpPr>
          <p:cNvPr id="7" name="Content Placeholder 2">
            <a:extLst>
              <a:ext uri="{FF2B5EF4-FFF2-40B4-BE49-F238E27FC236}">
                <a16:creationId xmlns:a16="http://schemas.microsoft.com/office/drawing/2014/main" id="{A64D3912-8FE4-9C9D-7A89-B4744FE017AB}"/>
              </a:ext>
            </a:extLst>
          </p:cNvPr>
          <p:cNvSpPr txBox="1">
            <a:spLocks/>
          </p:cNvSpPr>
          <p:nvPr/>
        </p:nvSpPr>
        <p:spPr>
          <a:xfrm>
            <a:off x="2045" y="1362657"/>
            <a:ext cx="8883836" cy="3677683"/>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Neue Haas Grotesk Tex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Neue Haas Grotesk Tex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a:latin typeface="Times New Roman"/>
                <a:cs typeface="Times New Roman"/>
              </a:rPr>
              <a:t>First let's take a close look at the models' accuracy scores for comparing the results given by Scaled, Not Scaled, Balanced and Not Balanced models.</a:t>
            </a:r>
            <a:endParaRPr lang="en-US" sz="1600">
              <a:latin typeface="Times New Roman"/>
              <a:cs typeface="Times New Roman"/>
            </a:endParaRPr>
          </a:p>
        </p:txBody>
      </p:sp>
      <p:pic>
        <p:nvPicPr>
          <p:cNvPr id="9" name="Picture 4">
            <a:extLst>
              <a:ext uri="{FF2B5EF4-FFF2-40B4-BE49-F238E27FC236}">
                <a16:creationId xmlns:a16="http://schemas.microsoft.com/office/drawing/2014/main" id="{6B393C28-D639-D015-5A36-410EBA054C16}"/>
              </a:ext>
            </a:extLst>
          </p:cNvPr>
          <p:cNvPicPr>
            <a:picLocks noChangeAspect="1"/>
          </p:cNvPicPr>
          <p:nvPr/>
        </p:nvPicPr>
        <p:blipFill>
          <a:blip r:embed="rId2"/>
          <a:stretch>
            <a:fillRect/>
          </a:stretch>
        </p:blipFill>
        <p:spPr>
          <a:xfrm>
            <a:off x="1011" y="2302756"/>
            <a:ext cx="8574683" cy="2365363"/>
          </a:xfrm>
          <a:prstGeom prst="rect">
            <a:avLst/>
          </a:prstGeom>
        </p:spPr>
      </p:pic>
    </p:spTree>
    <p:extLst>
      <p:ext uri="{BB962C8B-B14F-4D97-AF65-F5344CB8AC3E}">
        <p14:creationId xmlns:p14="http://schemas.microsoft.com/office/powerpoint/2010/main" val="2563861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D177B-0E12-B06A-A582-D470A7F6F5C7}"/>
              </a:ext>
            </a:extLst>
          </p:cNvPr>
          <p:cNvSpPr>
            <a:spLocks noGrp="1"/>
          </p:cNvSpPr>
          <p:nvPr>
            <p:ph type="title"/>
          </p:nvPr>
        </p:nvSpPr>
        <p:spPr>
          <a:xfrm>
            <a:off x="-1003" y="-620"/>
            <a:ext cx="12190555" cy="953669"/>
          </a:xfrm>
        </p:spPr>
        <p:txBody>
          <a:bodyPr>
            <a:noAutofit/>
          </a:bodyPr>
          <a:lstStyle/>
          <a:p>
            <a:r>
              <a:rPr lang="en-US" sz="3600">
                <a:solidFill>
                  <a:schemeClr val="accent1">
                    <a:lumMod val="75000"/>
                  </a:schemeClr>
                </a:solidFill>
                <a:latin typeface="Times New Roman"/>
                <a:ea typeface="+mj-lt"/>
                <a:cs typeface="+mj-lt"/>
              </a:rPr>
              <a:t>Modelling Logistic Regression (LR) with Default Parameters</a:t>
            </a:r>
            <a:endParaRPr lang="en-US" sz="3600">
              <a:solidFill>
                <a:schemeClr val="accent1">
                  <a:lumMod val="75000"/>
                </a:schemeClr>
              </a:solidFill>
              <a:latin typeface="Times New Roman"/>
              <a:cs typeface="Times New Roman"/>
            </a:endParaRPr>
          </a:p>
        </p:txBody>
      </p:sp>
      <p:sp>
        <p:nvSpPr>
          <p:cNvPr id="7" name="Content Placeholder 6">
            <a:extLst>
              <a:ext uri="{FF2B5EF4-FFF2-40B4-BE49-F238E27FC236}">
                <a16:creationId xmlns:a16="http://schemas.microsoft.com/office/drawing/2014/main" id="{952D7F29-1FCB-ACC6-8BBD-6485CFAB1A05}"/>
              </a:ext>
            </a:extLst>
          </p:cNvPr>
          <p:cNvSpPr>
            <a:spLocks noGrp="1"/>
          </p:cNvSpPr>
          <p:nvPr>
            <p:ph idx="1"/>
          </p:nvPr>
        </p:nvSpPr>
        <p:spPr>
          <a:xfrm>
            <a:off x="2045" y="1207249"/>
            <a:ext cx="12187507" cy="3677683"/>
          </a:xfrm>
        </p:spPr>
        <p:txBody>
          <a:bodyPr vert="horz" lIns="91440" tIns="45720" rIns="91440" bIns="45720" rtlCol="0" anchor="t">
            <a:normAutofit/>
          </a:bodyPr>
          <a:lstStyle/>
          <a:p>
            <a:r>
              <a:rPr lang="en-US" sz="1600" i="1">
                <a:latin typeface="Times New Roman"/>
                <a:ea typeface="+mn-lt"/>
                <a:cs typeface="+mn-lt"/>
              </a:rPr>
              <a:t>Since Basic accuracy outcome gives the best model accuracy results, we will implement it</a:t>
            </a:r>
            <a:r>
              <a:rPr lang="en-US" i="1">
                <a:ea typeface="+mn-lt"/>
                <a:cs typeface="+mn-lt"/>
              </a:rPr>
              <a:t> </a:t>
            </a:r>
            <a:endParaRPr lang="en-US"/>
          </a:p>
        </p:txBody>
      </p:sp>
      <p:pic>
        <p:nvPicPr>
          <p:cNvPr id="8" name="Picture 8" descr="Table&#10;&#10;Description automatically generated">
            <a:extLst>
              <a:ext uri="{FF2B5EF4-FFF2-40B4-BE49-F238E27FC236}">
                <a16:creationId xmlns:a16="http://schemas.microsoft.com/office/drawing/2014/main" id="{0AC9800D-8AA4-ADBA-80D6-372CB231B248}"/>
              </a:ext>
            </a:extLst>
          </p:cNvPr>
          <p:cNvPicPr>
            <a:picLocks noChangeAspect="1"/>
          </p:cNvPicPr>
          <p:nvPr/>
        </p:nvPicPr>
        <p:blipFill>
          <a:blip r:embed="rId2"/>
          <a:stretch>
            <a:fillRect/>
          </a:stretch>
        </p:blipFill>
        <p:spPr>
          <a:xfrm>
            <a:off x="780847" y="2040477"/>
            <a:ext cx="4969726" cy="3747846"/>
          </a:xfrm>
          <a:prstGeom prst="rect">
            <a:avLst/>
          </a:prstGeom>
        </p:spPr>
      </p:pic>
      <p:pic>
        <p:nvPicPr>
          <p:cNvPr id="9" name="Picture 9" descr="Chart, treemap chart&#10;&#10;Description automatically generated">
            <a:extLst>
              <a:ext uri="{FF2B5EF4-FFF2-40B4-BE49-F238E27FC236}">
                <a16:creationId xmlns:a16="http://schemas.microsoft.com/office/drawing/2014/main" id="{94C91D76-A9AF-836A-6038-23E35D7C5774}"/>
              </a:ext>
            </a:extLst>
          </p:cNvPr>
          <p:cNvPicPr>
            <a:picLocks noChangeAspect="1"/>
          </p:cNvPicPr>
          <p:nvPr/>
        </p:nvPicPr>
        <p:blipFill>
          <a:blip r:embed="rId3"/>
          <a:stretch>
            <a:fillRect/>
          </a:stretch>
        </p:blipFill>
        <p:spPr>
          <a:xfrm>
            <a:off x="6343887" y="1811344"/>
            <a:ext cx="5254379" cy="4130556"/>
          </a:xfrm>
          <a:prstGeom prst="rect">
            <a:avLst/>
          </a:prstGeom>
        </p:spPr>
      </p:pic>
    </p:spTree>
    <p:extLst>
      <p:ext uri="{BB962C8B-B14F-4D97-AF65-F5344CB8AC3E}">
        <p14:creationId xmlns:p14="http://schemas.microsoft.com/office/powerpoint/2010/main" val="2464460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BAD5-AB1F-A222-BE50-DCA718F18B61}"/>
              </a:ext>
            </a:extLst>
          </p:cNvPr>
          <p:cNvSpPr>
            <a:spLocks noGrp="1"/>
          </p:cNvSpPr>
          <p:nvPr>
            <p:ph type="title"/>
          </p:nvPr>
        </p:nvSpPr>
        <p:spPr>
          <a:xfrm>
            <a:off x="-4577" y="26830"/>
            <a:ext cx="12205593" cy="953669"/>
          </a:xfrm>
        </p:spPr>
        <p:txBody>
          <a:bodyPr>
            <a:normAutofit/>
          </a:bodyPr>
          <a:lstStyle/>
          <a:p>
            <a:r>
              <a:rPr lang="en-US" sz="3600">
                <a:solidFill>
                  <a:schemeClr val="accent1">
                    <a:lumMod val="75000"/>
                  </a:schemeClr>
                </a:solidFill>
                <a:latin typeface="Times New Roman"/>
                <a:ea typeface="+mj-lt"/>
                <a:cs typeface="+mj-lt"/>
              </a:rPr>
              <a:t>Cross-Validating Logistic Regression (LR) Model</a:t>
            </a:r>
            <a:endParaRPr lang="en-US" sz="3600">
              <a:solidFill>
                <a:schemeClr val="accent1">
                  <a:lumMod val="75000"/>
                </a:schemeClr>
              </a:solidFill>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65BE9BF6-E659-D526-1238-C6A72BCE3CE3}"/>
              </a:ext>
            </a:extLst>
          </p:cNvPr>
          <p:cNvPicPr>
            <a:picLocks noGrp="1" noChangeAspect="1"/>
          </p:cNvPicPr>
          <p:nvPr>
            <p:ph idx="1"/>
          </p:nvPr>
        </p:nvPicPr>
        <p:blipFill>
          <a:blip r:embed="rId2"/>
          <a:stretch>
            <a:fillRect/>
          </a:stretch>
        </p:blipFill>
        <p:spPr>
          <a:xfrm>
            <a:off x="446830" y="1043261"/>
            <a:ext cx="9935768" cy="3657599"/>
          </a:xfrm>
        </p:spPr>
      </p:pic>
      <p:pic>
        <p:nvPicPr>
          <p:cNvPr id="5" name="Picture 4" descr="Graphical user interface, application&#10;&#10;Description automatically generated">
            <a:extLst>
              <a:ext uri="{FF2B5EF4-FFF2-40B4-BE49-F238E27FC236}">
                <a16:creationId xmlns:a16="http://schemas.microsoft.com/office/drawing/2014/main" id="{2B0304F2-4694-EAA9-0F22-A675550D5767}"/>
              </a:ext>
            </a:extLst>
          </p:cNvPr>
          <p:cNvPicPr>
            <a:picLocks noChangeAspect="1"/>
          </p:cNvPicPr>
          <p:nvPr/>
        </p:nvPicPr>
        <p:blipFill>
          <a:blip r:embed="rId3"/>
          <a:stretch>
            <a:fillRect/>
          </a:stretch>
        </p:blipFill>
        <p:spPr>
          <a:xfrm>
            <a:off x="446830" y="4318548"/>
            <a:ext cx="5811036" cy="2449216"/>
          </a:xfrm>
          <a:prstGeom prst="rect">
            <a:avLst/>
          </a:prstGeom>
        </p:spPr>
      </p:pic>
    </p:spTree>
    <p:extLst>
      <p:ext uri="{BB962C8B-B14F-4D97-AF65-F5344CB8AC3E}">
        <p14:creationId xmlns:p14="http://schemas.microsoft.com/office/powerpoint/2010/main" val="123629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47A1-56C7-825D-B4CD-C414CD293A73}"/>
              </a:ext>
            </a:extLst>
          </p:cNvPr>
          <p:cNvSpPr txBox="1">
            <a:spLocks/>
          </p:cNvSpPr>
          <p:nvPr/>
        </p:nvSpPr>
        <p:spPr>
          <a:xfrm>
            <a:off x="2990407" y="204396"/>
            <a:ext cx="6211185" cy="899562"/>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GB" sz="3600">
                <a:solidFill>
                  <a:schemeClr val="accent1">
                    <a:lumMod val="75000"/>
                  </a:schemeClr>
                </a:solidFill>
                <a:latin typeface="Times New Roman" panose="02020603050405020304" pitchFamily="18" charset="0"/>
                <a:cs typeface="Times New Roman" panose="02020603050405020304" pitchFamily="18" charset="0"/>
              </a:rPr>
              <a:t>1.2. Attribute Information</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4EF5FD5-41F4-BECB-3973-9F3906FBE144}"/>
              </a:ext>
            </a:extLst>
          </p:cNvPr>
          <p:cNvSpPr txBox="1">
            <a:spLocks/>
          </p:cNvSpPr>
          <p:nvPr/>
        </p:nvSpPr>
        <p:spPr>
          <a:xfrm>
            <a:off x="878540" y="899561"/>
            <a:ext cx="10434918" cy="5958439"/>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mj-lt"/>
              <a:buAutoNum type="arabicPeriod"/>
            </a:pPr>
            <a:r>
              <a:rPr lang="en-GB" sz="1600" b="1">
                <a:latin typeface="Times New Roman" panose="02020603050405020304" pitchFamily="18" charset="0"/>
                <a:cs typeface="Times New Roman" panose="02020603050405020304" pitchFamily="18" charset="0"/>
              </a:rPr>
              <a:t>Age: </a:t>
            </a:r>
            <a:r>
              <a:rPr lang="en-GB" sz="1600">
                <a:latin typeface="Times New Roman" panose="02020603050405020304" pitchFamily="18" charset="0"/>
                <a:cs typeface="Times New Roman" panose="02020603050405020304" pitchFamily="18" charset="0"/>
              </a:rPr>
              <a:t>age of the patient [years]</a:t>
            </a:r>
          </a:p>
          <a:p>
            <a:pPr fontAlgn="base">
              <a:buFont typeface="+mj-lt"/>
              <a:buAutoNum type="arabicPeriod"/>
            </a:pPr>
            <a:r>
              <a:rPr lang="en-GB" sz="1600" b="1">
                <a:latin typeface="Times New Roman" panose="02020603050405020304" pitchFamily="18" charset="0"/>
                <a:cs typeface="Times New Roman" panose="02020603050405020304" pitchFamily="18" charset="0"/>
              </a:rPr>
              <a:t>Sex: </a:t>
            </a:r>
            <a:r>
              <a:rPr lang="en-GB" sz="1600">
                <a:latin typeface="Times New Roman" panose="02020603050405020304" pitchFamily="18" charset="0"/>
                <a:cs typeface="Times New Roman" panose="02020603050405020304" pitchFamily="18" charset="0"/>
              </a:rPr>
              <a:t>sex of the patient [M: Male, F: Female]</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ChestPainType</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chest pain type [TA: Typical Angina, ATA: Atypical Angina, NAP: Non-Anginal Pain, ASY: Asymptomatic]</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RestingBP</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resting blood pressure [mm Hg]</a:t>
            </a:r>
          </a:p>
          <a:p>
            <a:pPr fontAlgn="base">
              <a:buFont typeface="+mj-lt"/>
              <a:buAutoNum type="arabicPeriod"/>
            </a:pPr>
            <a:r>
              <a:rPr lang="en-GB" sz="1600" b="1">
                <a:latin typeface="Times New Roman" panose="02020603050405020304" pitchFamily="18" charset="0"/>
                <a:cs typeface="Times New Roman" panose="02020603050405020304" pitchFamily="18" charset="0"/>
              </a:rPr>
              <a:t>Cholesterol: </a:t>
            </a:r>
            <a:r>
              <a:rPr lang="en-GB" sz="1600">
                <a:latin typeface="Times New Roman" panose="02020603050405020304" pitchFamily="18" charset="0"/>
                <a:cs typeface="Times New Roman" panose="02020603050405020304" pitchFamily="18" charset="0"/>
              </a:rPr>
              <a:t>serum cholesterol [mm/dl]</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FastingBS</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fasting blood sugar [1: if </a:t>
            </a:r>
            <a:r>
              <a:rPr lang="en-GB" sz="1600" err="1">
                <a:latin typeface="Times New Roman" panose="02020603050405020304" pitchFamily="18" charset="0"/>
                <a:cs typeface="Times New Roman" panose="02020603050405020304" pitchFamily="18" charset="0"/>
              </a:rPr>
              <a:t>FastingBS</a:t>
            </a:r>
            <a:r>
              <a:rPr lang="en-GB" sz="1600">
                <a:latin typeface="Times New Roman" panose="02020603050405020304" pitchFamily="18" charset="0"/>
                <a:cs typeface="Times New Roman" panose="02020603050405020304" pitchFamily="18" charset="0"/>
              </a:rPr>
              <a:t> &gt; 120 mg/dl, 0: otherwise]</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RestingECG</a:t>
            </a:r>
            <a:r>
              <a:rPr lang="en-GB" sz="1600" b="1">
                <a:latin typeface="Times New Roman" panose="02020603050405020304" pitchFamily="18" charset="0"/>
                <a:cs typeface="Times New Roman" panose="02020603050405020304" pitchFamily="18" charset="0"/>
              </a:rPr>
              <a:t>: resting </a:t>
            </a:r>
            <a:r>
              <a:rPr lang="en-GB" sz="1600">
                <a:latin typeface="Times New Roman" panose="02020603050405020304" pitchFamily="18" charset="0"/>
                <a:cs typeface="Times New Roman" panose="02020603050405020304" pitchFamily="18" charset="0"/>
              </a:rPr>
              <a:t>electrocardiogram results [Normal: Normal, ST: having ST-T wave abnormality (T wave inversions and/or ST elevation or depression of &gt; 0.05 mV), LVH: showing probable or definite left ventricular hypertrophy by Estes' criteria]</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MaxHR</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maximum heart rate achieved [Numeric value between 60 and 202]</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ExerciseAngina</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exercise-induced angina [Y: Yes, N: No]</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Oldpeak</a:t>
            </a:r>
            <a:r>
              <a:rPr lang="en-GB" sz="1600" b="1">
                <a:latin typeface="Times New Roman" panose="02020603050405020304" pitchFamily="18" charset="0"/>
                <a:cs typeface="Times New Roman" panose="02020603050405020304" pitchFamily="18" charset="0"/>
              </a:rPr>
              <a:t>: </a:t>
            </a:r>
            <a:r>
              <a:rPr lang="en-GB" sz="1600" err="1">
                <a:latin typeface="Times New Roman" panose="02020603050405020304" pitchFamily="18" charset="0"/>
                <a:cs typeface="Times New Roman" panose="02020603050405020304" pitchFamily="18" charset="0"/>
              </a:rPr>
              <a:t>oldpeak</a:t>
            </a:r>
            <a:r>
              <a:rPr lang="en-GB" sz="1600">
                <a:latin typeface="Times New Roman" panose="02020603050405020304" pitchFamily="18" charset="0"/>
                <a:cs typeface="Times New Roman" panose="02020603050405020304" pitchFamily="18" charset="0"/>
              </a:rPr>
              <a:t> = ST [Numeric value measured in depression]</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ST_Slope</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the slope of the peak exercise ST segment [Up: upsloping, Flat: flat, Down: </a:t>
            </a:r>
            <a:r>
              <a:rPr lang="en-GB" sz="1600" err="1">
                <a:latin typeface="Times New Roman" panose="02020603050405020304" pitchFamily="18" charset="0"/>
                <a:cs typeface="Times New Roman" panose="02020603050405020304" pitchFamily="18" charset="0"/>
              </a:rPr>
              <a:t>downsloping</a:t>
            </a:r>
            <a:r>
              <a:rPr lang="en-GB" sz="1600">
                <a:latin typeface="Times New Roman" panose="02020603050405020304" pitchFamily="18" charset="0"/>
                <a:cs typeface="Times New Roman" panose="02020603050405020304" pitchFamily="18" charset="0"/>
              </a:rPr>
              <a:t>]</a:t>
            </a:r>
          </a:p>
          <a:p>
            <a:pPr fontAlgn="base">
              <a:buFont typeface="+mj-lt"/>
              <a:buAutoNum type="arabicPeriod"/>
            </a:pPr>
            <a:r>
              <a:rPr lang="en-GB" sz="1600" b="1" err="1">
                <a:latin typeface="Times New Roman" panose="02020603050405020304" pitchFamily="18" charset="0"/>
                <a:cs typeface="Times New Roman" panose="02020603050405020304" pitchFamily="18" charset="0"/>
              </a:rPr>
              <a:t>HeartDisease</a:t>
            </a:r>
            <a:r>
              <a:rPr lang="en-GB" sz="1600" b="1">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rPr>
              <a:t>output class [1: heart disease, 0: Normal]</a:t>
            </a:r>
          </a:p>
          <a:p>
            <a:endParaRPr lang="en-US" sz="1600"/>
          </a:p>
        </p:txBody>
      </p:sp>
    </p:spTree>
    <p:extLst>
      <p:ext uri="{BB962C8B-B14F-4D97-AF65-F5344CB8AC3E}">
        <p14:creationId xmlns:p14="http://schemas.microsoft.com/office/powerpoint/2010/main" val="553912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74EA-F2E7-51ED-46C8-56C5BA5810D5}"/>
              </a:ext>
            </a:extLst>
          </p:cNvPr>
          <p:cNvSpPr>
            <a:spLocks noGrp="1"/>
          </p:cNvSpPr>
          <p:nvPr>
            <p:ph type="title"/>
          </p:nvPr>
        </p:nvSpPr>
        <p:spPr>
          <a:xfrm>
            <a:off x="9023" y="154788"/>
            <a:ext cx="12180528" cy="953669"/>
          </a:xfrm>
        </p:spPr>
        <p:txBody>
          <a:bodyPr vert="horz" lIns="91440" tIns="45720" rIns="91440" bIns="45720" rtlCol="0" anchor="b">
            <a:noAutofit/>
          </a:bodyPr>
          <a:lstStyle/>
          <a:p>
            <a:r>
              <a:rPr lang="en-US" sz="3600">
                <a:solidFill>
                  <a:schemeClr val="accent1">
                    <a:lumMod val="75000"/>
                  </a:schemeClr>
                </a:solidFill>
                <a:latin typeface="Times New Roman"/>
                <a:ea typeface="+mj-lt"/>
                <a:cs typeface="+mj-lt"/>
              </a:rPr>
              <a:t>Modelling Logistic Regression (LR) with Best Parameters Using </a:t>
            </a:r>
            <a:r>
              <a:rPr lang="en-US" sz="3600" err="1">
                <a:solidFill>
                  <a:schemeClr val="accent1">
                    <a:lumMod val="75000"/>
                  </a:schemeClr>
                </a:solidFill>
                <a:latin typeface="Times New Roman"/>
                <a:ea typeface="+mj-lt"/>
                <a:cs typeface="+mj-lt"/>
              </a:rPr>
              <a:t>GridSeachCV</a:t>
            </a:r>
            <a:endParaRPr lang="en-US" sz="3600">
              <a:solidFill>
                <a:schemeClr val="accent1">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5D15933B-7FBF-78B6-7C60-E3A4EBDBCFCC}"/>
              </a:ext>
            </a:extLst>
          </p:cNvPr>
          <p:cNvSpPr>
            <a:spLocks noGrp="1"/>
          </p:cNvSpPr>
          <p:nvPr>
            <p:ph idx="1"/>
          </p:nvPr>
        </p:nvSpPr>
        <p:spPr>
          <a:xfrm>
            <a:off x="47164" y="1312525"/>
            <a:ext cx="8883836" cy="3677683"/>
          </a:xfrm>
        </p:spPr>
        <p:txBody>
          <a:bodyPr vert="horz" lIns="91440" tIns="45720" rIns="91440" bIns="45720" rtlCol="0" anchor="t">
            <a:normAutofit/>
          </a:bodyPr>
          <a:lstStyle/>
          <a:p>
            <a:r>
              <a:rPr lang="en-US" sz="1600">
                <a:latin typeface="Times New Roman"/>
                <a:ea typeface="+mn-lt"/>
                <a:cs typeface="+mn-lt"/>
              </a:rPr>
              <a:t>Let's look at the best parameters &amp; estimator found by </a:t>
            </a:r>
            <a:r>
              <a:rPr lang="en-US" sz="1600" err="1">
                <a:latin typeface="Times New Roman"/>
                <a:ea typeface="+mn-lt"/>
                <a:cs typeface="+mn-lt"/>
              </a:rPr>
              <a:t>GridSearchCV</a:t>
            </a:r>
            <a:r>
              <a:rPr lang="en-US" sz="1600">
                <a:latin typeface="Times New Roman"/>
                <a:ea typeface="+mn-lt"/>
                <a:cs typeface="+mn-lt"/>
              </a:rPr>
              <a:t>.</a:t>
            </a:r>
            <a:endParaRPr lang="en-US" sz="1600">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DFACE2F2-BBB7-DF23-9414-C443253620CC}"/>
              </a:ext>
            </a:extLst>
          </p:cNvPr>
          <p:cNvPicPr>
            <a:picLocks noChangeAspect="1"/>
          </p:cNvPicPr>
          <p:nvPr/>
        </p:nvPicPr>
        <p:blipFill>
          <a:blip r:embed="rId2"/>
          <a:stretch>
            <a:fillRect/>
          </a:stretch>
        </p:blipFill>
        <p:spPr>
          <a:xfrm>
            <a:off x="468083" y="2137064"/>
            <a:ext cx="6246227" cy="4481474"/>
          </a:xfrm>
          <a:prstGeom prst="rect">
            <a:avLst/>
          </a:prstGeom>
        </p:spPr>
      </p:pic>
      <p:pic>
        <p:nvPicPr>
          <p:cNvPr id="5" name="Picture 5" descr="Chart, shape, square&#10;&#10;Description automatically generated">
            <a:extLst>
              <a:ext uri="{FF2B5EF4-FFF2-40B4-BE49-F238E27FC236}">
                <a16:creationId xmlns:a16="http://schemas.microsoft.com/office/drawing/2014/main" id="{1350D4C6-63C8-FE55-BDC6-5FC99A62F04B}"/>
              </a:ext>
            </a:extLst>
          </p:cNvPr>
          <p:cNvPicPr>
            <a:picLocks noChangeAspect="1"/>
          </p:cNvPicPr>
          <p:nvPr/>
        </p:nvPicPr>
        <p:blipFill>
          <a:blip r:embed="rId3"/>
          <a:stretch>
            <a:fillRect/>
          </a:stretch>
        </p:blipFill>
        <p:spPr>
          <a:xfrm>
            <a:off x="6961633" y="2139298"/>
            <a:ext cx="4459110" cy="4485571"/>
          </a:xfrm>
          <a:prstGeom prst="rect">
            <a:avLst/>
          </a:prstGeom>
        </p:spPr>
      </p:pic>
    </p:spTree>
    <p:extLst>
      <p:ext uri="{BB962C8B-B14F-4D97-AF65-F5344CB8AC3E}">
        <p14:creationId xmlns:p14="http://schemas.microsoft.com/office/powerpoint/2010/main" val="207852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14CB3F-9ADE-9B58-99B0-6093DDE1D875}"/>
              </a:ext>
            </a:extLst>
          </p:cNvPr>
          <p:cNvSpPr txBox="1">
            <a:spLocks/>
          </p:cNvSpPr>
          <p:nvPr/>
        </p:nvSpPr>
        <p:spPr>
          <a:xfrm>
            <a:off x="145134" y="503587"/>
            <a:ext cx="12184518" cy="13435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600">
                <a:solidFill>
                  <a:schemeClr val="accent1">
                    <a:lumMod val="75000"/>
                  </a:schemeClr>
                </a:solidFill>
                <a:latin typeface="Times New Roman"/>
                <a:cs typeface="Times New Roman"/>
              </a:rPr>
              <a:t>ROC (Receiver Operating Curve) and AUC (Area Under Curve)</a:t>
            </a:r>
          </a:p>
        </p:txBody>
      </p:sp>
      <p:pic>
        <p:nvPicPr>
          <p:cNvPr id="7" name="Picture 4" descr="Chart, line chart&#10;&#10;Description automatically generated">
            <a:extLst>
              <a:ext uri="{FF2B5EF4-FFF2-40B4-BE49-F238E27FC236}">
                <a16:creationId xmlns:a16="http://schemas.microsoft.com/office/drawing/2014/main" id="{894A6886-5597-1089-1A1C-1D606FBACEAA}"/>
              </a:ext>
            </a:extLst>
          </p:cNvPr>
          <p:cNvPicPr>
            <a:picLocks noChangeAspect="1"/>
          </p:cNvPicPr>
          <p:nvPr/>
        </p:nvPicPr>
        <p:blipFill rotWithShape="1">
          <a:blip r:embed="rId2"/>
          <a:srcRect t="1401"/>
          <a:stretch/>
        </p:blipFill>
        <p:spPr>
          <a:xfrm>
            <a:off x="106982" y="2240681"/>
            <a:ext cx="5722305" cy="4221715"/>
          </a:xfrm>
          <a:prstGeom prst="rect">
            <a:avLst/>
          </a:prstGeom>
          <a:noFill/>
        </p:spPr>
      </p:pic>
      <p:pic>
        <p:nvPicPr>
          <p:cNvPr id="9" name="Picture 5" descr="Chart, line chart&#10;&#10;Description automatically generated">
            <a:extLst>
              <a:ext uri="{FF2B5EF4-FFF2-40B4-BE49-F238E27FC236}">
                <a16:creationId xmlns:a16="http://schemas.microsoft.com/office/drawing/2014/main" id="{04497721-2291-CBC8-EAC4-24D5F0D6B86D}"/>
              </a:ext>
            </a:extLst>
          </p:cNvPr>
          <p:cNvPicPr>
            <a:picLocks noChangeAspect="1"/>
          </p:cNvPicPr>
          <p:nvPr/>
        </p:nvPicPr>
        <p:blipFill rotWithShape="1">
          <a:blip r:embed="rId3"/>
          <a:srcRect l="3953" r="691" b="-3"/>
          <a:stretch/>
        </p:blipFill>
        <p:spPr>
          <a:xfrm>
            <a:off x="6159910" y="2170471"/>
            <a:ext cx="5592317" cy="4217768"/>
          </a:xfrm>
          <a:prstGeom prst="rect">
            <a:avLst/>
          </a:prstGeom>
          <a:noFill/>
        </p:spPr>
      </p:pic>
    </p:spTree>
    <p:extLst>
      <p:ext uri="{BB962C8B-B14F-4D97-AF65-F5344CB8AC3E}">
        <p14:creationId xmlns:p14="http://schemas.microsoft.com/office/powerpoint/2010/main" val="1134720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5B62-69D1-9151-05CE-3AE5350BC7C3}"/>
              </a:ext>
            </a:extLst>
          </p:cNvPr>
          <p:cNvSpPr>
            <a:spLocks noGrp="1"/>
          </p:cNvSpPr>
          <p:nvPr>
            <p:ph type="title"/>
          </p:nvPr>
        </p:nvSpPr>
        <p:spPr>
          <a:xfrm>
            <a:off x="242837" y="286763"/>
            <a:ext cx="12185541" cy="953669"/>
          </a:xfrm>
        </p:spPr>
        <p:txBody>
          <a:bodyPr/>
          <a:lstStyle/>
          <a:p>
            <a:r>
              <a:rPr lang="en-US" sz="3600">
                <a:solidFill>
                  <a:schemeClr val="accent1">
                    <a:lumMod val="75000"/>
                  </a:schemeClr>
                </a:solidFill>
                <a:latin typeface="Times New Roman"/>
                <a:ea typeface="+mj-lt"/>
                <a:cs typeface="+mj-lt"/>
              </a:rPr>
              <a:t>The Determination of The Optimal Threshold</a:t>
            </a:r>
            <a:endParaRPr lang="en-US" sz="3600">
              <a:solidFill>
                <a:schemeClr val="accent1">
                  <a:lumMod val="75000"/>
                </a:schemeClr>
              </a:solidFill>
              <a:latin typeface="Times New Roman"/>
              <a:cs typeface="Times New Roman"/>
            </a:endParaRPr>
          </a:p>
        </p:txBody>
      </p:sp>
      <p:pic>
        <p:nvPicPr>
          <p:cNvPr id="4" name="Picture 4">
            <a:extLst>
              <a:ext uri="{FF2B5EF4-FFF2-40B4-BE49-F238E27FC236}">
                <a16:creationId xmlns:a16="http://schemas.microsoft.com/office/drawing/2014/main" id="{A81D42FD-BBD0-E866-36FC-770A374267A4}"/>
              </a:ext>
            </a:extLst>
          </p:cNvPr>
          <p:cNvPicPr>
            <a:picLocks noGrp="1" noChangeAspect="1"/>
          </p:cNvPicPr>
          <p:nvPr>
            <p:ph idx="1"/>
          </p:nvPr>
        </p:nvPicPr>
        <p:blipFill>
          <a:blip r:embed="rId2"/>
          <a:stretch>
            <a:fillRect/>
          </a:stretch>
        </p:blipFill>
        <p:spPr>
          <a:xfrm>
            <a:off x="91868" y="1363388"/>
            <a:ext cx="11284509" cy="4189025"/>
          </a:xfrm>
        </p:spPr>
      </p:pic>
    </p:spTree>
    <p:extLst>
      <p:ext uri="{BB962C8B-B14F-4D97-AF65-F5344CB8AC3E}">
        <p14:creationId xmlns:p14="http://schemas.microsoft.com/office/powerpoint/2010/main" val="1585286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3F4E-F5FC-286C-F6A7-978118DAE7F3}"/>
              </a:ext>
            </a:extLst>
          </p:cNvPr>
          <p:cNvSpPr>
            <a:spLocks noGrp="1"/>
          </p:cNvSpPr>
          <p:nvPr>
            <p:ph type="title"/>
          </p:nvPr>
        </p:nvSpPr>
        <p:spPr>
          <a:xfrm>
            <a:off x="351182" y="-89"/>
            <a:ext cx="11327296" cy="726213"/>
          </a:xfrm>
        </p:spPr>
        <p:txBody>
          <a:bodyPr>
            <a:normAutofit/>
          </a:bodyPr>
          <a:lstStyle/>
          <a:p>
            <a:r>
              <a:rPr lang="en-US" sz="3600">
                <a:solidFill>
                  <a:schemeClr val="accent1">
                    <a:lumMod val="75000"/>
                  </a:schemeClr>
                </a:solidFill>
                <a:latin typeface="Times New Roman"/>
                <a:ea typeface="+mj-lt"/>
                <a:cs typeface="+mj-lt"/>
              </a:rPr>
              <a:t>02. Support Vector Machine (SVM) </a:t>
            </a:r>
            <a:endParaRPr lang="en-US" sz="3600">
              <a:solidFill>
                <a:schemeClr val="accent1">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291127A6-D3B2-8525-A5D2-5C4812A973A1}"/>
              </a:ext>
            </a:extLst>
          </p:cNvPr>
          <p:cNvSpPr>
            <a:spLocks noGrp="1"/>
          </p:cNvSpPr>
          <p:nvPr>
            <p:ph idx="1"/>
          </p:nvPr>
        </p:nvSpPr>
        <p:spPr>
          <a:xfrm>
            <a:off x="384314" y="649959"/>
            <a:ext cx="11456504" cy="6208041"/>
          </a:xfrm>
        </p:spPr>
        <p:txBody>
          <a:bodyPr vert="horz" lIns="91440" tIns="45720" rIns="91440" bIns="45720" rtlCol="0" anchor="t">
            <a:noAutofit/>
          </a:bodyPr>
          <a:lstStyle/>
          <a:p>
            <a:pPr algn="just"/>
            <a:r>
              <a:rPr lang="en-IN" sz="1600" b="0" i="0">
                <a:solidFill>
                  <a:srgbClr val="374151"/>
                </a:solidFill>
                <a:effectLst/>
                <a:latin typeface="Times New Roman"/>
                <a:cs typeface="Times New Roman"/>
              </a:rPr>
              <a:t>Support Vector Machine (SVM) is a popular machine learning algorithm that can be used for classification tasks. Here's a general overview of how to use SVM for classification:</a:t>
            </a:r>
          </a:p>
          <a:p>
            <a:pPr algn="just">
              <a:buFont typeface="+mj-lt"/>
              <a:buAutoNum type="arabicPeriod"/>
            </a:pPr>
            <a:r>
              <a:rPr lang="en-IN" sz="1600" b="0" i="0">
                <a:solidFill>
                  <a:srgbClr val="374151"/>
                </a:solidFill>
                <a:effectLst/>
                <a:latin typeface="Times New Roman"/>
                <a:cs typeface="Times New Roman"/>
              </a:rPr>
              <a:t>Gather and pre-process data: Collect a labelled dataset and pre-process the data to ensure that it is clean and ready for use in training an SVM model.</a:t>
            </a:r>
          </a:p>
          <a:p>
            <a:pPr algn="just">
              <a:buFont typeface="+mj-lt"/>
              <a:buAutoNum type="arabicPeriod"/>
            </a:pPr>
            <a:r>
              <a:rPr lang="en-IN" sz="1600" b="0" i="0">
                <a:solidFill>
                  <a:srgbClr val="374151"/>
                </a:solidFill>
                <a:effectLst/>
                <a:latin typeface="Times New Roman"/>
                <a:cs typeface="Times New Roman"/>
              </a:rPr>
              <a:t>Split the dataset: Split the dataset into a training set and a testing set. The training set will be used to train the SVM model, and the testing set will be used to evaluate the performance of the model.</a:t>
            </a:r>
          </a:p>
          <a:p>
            <a:pPr algn="just">
              <a:buFont typeface="+mj-lt"/>
              <a:buAutoNum type="arabicPeriod"/>
            </a:pPr>
            <a:r>
              <a:rPr lang="en-IN" sz="1600" b="0" i="0">
                <a:solidFill>
                  <a:srgbClr val="374151"/>
                </a:solidFill>
                <a:effectLst/>
                <a:latin typeface="Times New Roman"/>
                <a:cs typeface="Times New Roman"/>
              </a:rPr>
              <a:t>Choose the kernel: The kernel function is a key component of SVM, as it is used to transform the input data into a higher-dimensional space where the classes are separable by a hyperplane. There are different types of kernel functions, such as linear, polynomial, and radial basis function (RBF) kernels. The choice of kernel function depends on the problem at hand and the characteristics of the data.</a:t>
            </a:r>
          </a:p>
          <a:p>
            <a:pPr algn="just">
              <a:buFont typeface="+mj-lt"/>
              <a:buAutoNum type="arabicPeriod"/>
            </a:pPr>
            <a:r>
              <a:rPr lang="en-IN" sz="1600" b="0" i="0">
                <a:solidFill>
                  <a:srgbClr val="374151"/>
                </a:solidFill>
                <a:effectLst/>
                <a:latin typeface="Times New Roman"/>
                <a:cs typeface="Times New Roman"/>
              </a:rPr>
              <a:t>Train the SVM model: Train the SVM model on the training set by finding the hyperplane that maximizes the margin between the classes. This is done by solving an optimization problem, where the goal is to find the parameters that minimize the classification error and maximize the margin.</a:t>
            </a:r>
          </a:p>
          <a:p>
            <a:pPr algn="just">
              <a:buFont typeface="+mj-lt"/>
              <a:buAutoNum type="arabicPeriod"/>
            </a:pPr>
            <a:r>
              <a:rPr lang="en-IN" sz="1600" b="0" i="0">
                <a:solidFill>
                  <a:srgbClr val="374151"/>
                </a:solidFill>
                <a:effectLst/>
                <a:latin typeface="Times New Roman"/>
                <a:cs typeface="Times New Roman"/>
              </a:rPr>
              <a:t>Evaluate the performance: Evaluate the performance of the SVM model on the testing set by computing metrics such as accuracy, precision, recall, and F1-score. These metrics provide a measure of how well the model is able to classify the testing data.</a:t>
            </a:r>
          </a:p>
          <a:p>
            <a:pPr algn="just">
              <a:buFont typeface="+mj-lt"/>
              <a:buAutoNum type="arabicPeriod"/>
            </a:pPr>
            <a:r>
              <a:rPr lang="en-IN" sz="1600" b="0" i="0">
                <a:solidFill>
                  <a:srgbClr val="374151"/>
                </a:solidFill>
                <a:effectLst/>
                <a:latin typeface="Times New Roman"/>
                <a:cs typeface="Times New Roman"/>
              </a:rPr>
              <a:t>Tune the hyperparameters: Fine-tune the hyperparameters of the SVM model, such as the regularization parameter, the kernel coefficient, and the kernel type, to improve the performance of the model.</a:t>
            </a:r>
          </a:p>
          <a:p>
            <a:pPr algn="just">
              <a:buFont typeface="+mj-lt"/>
              <a:buAutoNum type="arabicPeriod"/>
            </a:pPr>
            <a:r>
              <a:rPr lang="en-IN" sz="1600" b="0" i="0">
                <a:solidFill>
                  <a:srgbClr val="374151"/>
                </a:solidFill>
                <a:effectLst/>
                <a:latin typeface="Times New Roman"/>
                <a:cs typeface="Times New Roman"/>
              </a:rPr>
              <a:t>Make predictions: Once the SVM model is trained and tuned, it can be used to make predictions on new, unseen data by applying the learned hyperplane to the input features.</a:t>
            </a:r>
          </a:p>
          <a:p>
            <a:pPr marL="0" indent="0" algn="just">
              <a:buNone/>
            </a:pPr>
            <a:endParaRPr lang="en-US" sz="1600">
              <a:latin typeface="Times New Roman"/>
              <a:cs typeface="Times New Roman"/>
            </a:endParaRPr>
          </a:p>
        </p:txBody>
      </p:sp>
    </p:spTree>
    <p:extLst>
      <p:ext uri="{BB962C8B-B14F-4D97-AF65-F5344CB8AC3E}">
        <p14:creationId xmlns:p14="http://schemas.microsoft.com/office/powerpoint/2010/main" val="410946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0A98-2507-A776-D722-11CE090CAAA3}"/>
              </a:ext>
            </a:extLst>
          </p:cNvPr>
          <p:cNvSpPr>
            <a:spLocks noGrp="1"/>
          </p:cNvSpPr>
          <p:nvPr>
            <p:ph type="title"/>
          </p:nvPr>
        </p:nvSpPr>
        <p:spPr>
          <a:xfrm>
            <a:off x="1" y="182071"/>
            <a:ext cx="12192000" cy="1525510"/>
          </a:xfrm>
        </p:spPr>
        <p:txBody>
          <a:bodyPr>
            <a:normAutofit/>
          </a:bodyPr>
          <a:lstStyle/>
          <a:p>
            <a:r>
              <a:rPr lang="en-US" sz="3600">
                <a:solidFill>
                  <a:schemeClr val="accent1">
                    <a:lumMod val="75000"/>
                  </a:schemeClr>
                </a:solidFill>
                <a:latin typeface="Times New Roman"/>
                <a:ea typeface="+mj-lt"/>
                <a:cs typeface="+mj-lt"/>
              </a:rPr>
              <a:t>Modelling Support Vector Machine (SVM) with Default Parameters</a:t>
            </a:r>
            <a:endParaRPr lang="en-US" sz="3600" b="0">
              <a:solidFill>
                <a:schemeClr val="accent1">
                  <a:lumMod val="75000"/>
                </a:schemeClr>
              </a:solidFill>
              <a:latin typeface="Times New Roman"/>
              <a:ea typeface="+mj-lt"/>
              <a:cs typeface="+mj-lt"/>
            </a:endParaRPr>
          </a:p>
          <a:p>
            <a:endParaRPr lang="en-US"/>
          </a:p>
        </p:txBody>
      </p:sp>
      <p:pic>
        <p:nvPicPr>
          <p:cNvPr id="4" name="Picture 4">
            <a:extLst>
              <a:ext uri="{FF2B5EF4-FFF2-40B4-BE49-F238E27FC236}">
                <a16:creationId xmlns:a16="http://schemas.microsoft.com/office/drawing/2014/main" id="{4DE0781D-96FB-ED9E-C37A-214D7840B39C}"/>
              </a:ext>
            </a:extLst>
          </p:cNvPr>
          <p:cNvPicPr>
            <a:picLocks noGrp="1" noChangeAspect="1"/>
          </p:cNvPicPr>
          <p:nvPr>
            <p:ph idx="1"/>
          </p:nvPr>
        </p:nvPicPr>
        <p:blipFill>
          <a:blip r:embed="rId2"/>
          <a:stretch>
            <a:fillRect/>
          </a:stretch>
        </p:blipFill>
        <p:spPr>
          <a:xfrm>
            <a:off x="655983" y="1698873"/>
            <a:ext cx="4711147" cy="4483266"/>
          </a:xfrm>
        </p:spPr>
      </p:pic>
      <p:pic>
        <p:nvPicPr>
          <p:cNvPr id="5" name="Picture 5" descr="Chart&#10;&#10;Description automatically generated">
            <a:extLst>
              <a:ext uri="{FF2B5EF4-FFF2-40B4-BE49-F238E27FC236}">
                <a16:creationId xmlns:a16="http://schemas.microsoft.com/office/drawing/2014/main" id="{A35DBBDB-77C5-C544-D578-0FC773CC2BBB}"/>
              </a:ext>
            </a:extLst>
          </p:cNvPr>
          <p:cNvPicPr>
            <a:picLocks noChangeAspect="1"/>
          </p:cNvPicPr>
          <p:nvPr/>
        </p:nvPicPr>
        <p:blipFill>
          <a:blip r:embed="rId3"/>
          <a:stretch>
            <a:fillRect/>
          </a:stretch>
        </p:blipFill>
        <p:spPr>
          <a:xfrm>
            <a:off x="5645426" y="1193290"/>
            <a:ext cx="5784574" cy="5424589"/>
          </a:xfrm>
          <a:prstGeom prst="rect">
            <a:avLst/>
          </a:prstGeom>
        </p:spPr>
      </p:pic>
    </p:spTree>
    <p:extLst>
      <p:ext uri="{BB962C8B-B14F-4D97-AF65-F5344CB8AC3E}">
        <p14:creationId xmlns:p14="http://schemas.microsoft.com/office/powerpoint/2010/main" val="1580982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F2D0D3-09E5-48DA-621E-A620E3E1BD33}"/>
              </a:ext>
            </a:extLst>
          </p:cNvPr>
          <p:cNvSpPr txBox="1">
            <a:spLocks/>
          </p:cNvSpPr>
          <p:nvPr/>
        </p:nvSpPr>
        <p:spPr>
          <a:xfrm>
            <a:off x="152400" y="501823"/>
            <a:ext cx="11887200" cy="1047577"/>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600">
                <a:solidFill>
                  <a:schemeClr val="accent1">
                    <a:lumMod val="75000"/>
                  </a:schemeClr>
                </a:solidFill>
                <a:latin typeface="Times New Roman"/>
                <a:ea typeface="+mj-lt"/>
                <a:cs typeface="+mj-lt"/>
              </a:rPr>
              <a:t>Cross-checking the model by predictions in Train Set for consistency</a:t>
            </a:r>
            <a:endParaRPr lang="en-US" sz="3600">
              <a:solidFill>
                <a:schemeClr val="accent1">
                  <a:lumMod val="75000"/>
                </a:schemeClr>
              </a:solidFill>
              <a:latin typeface="Times New Roman"/>
              <a:cs typeface="Times New Roman"/>
            </a:endParaRPr>
          </a:p>
        </p:txBody>
      </p:sp>
      <p:pic>
        <p:nvPicPr>
          <p:cNvPr id="5" name="Picture 4" descr="Table&#10;&#10;Description automatically generated">
            <a:extLst>
              <a:ext uri="{FF2B5EF4-FFF2-40B4-BE49-F238E27FC236}">
                <a16:creationId xmlns:a16="http://schemas.microsoft.com/office/drawing/2014/main" id="{30A21274-1E90-46BA-BC20-DE93DE4011CB}"/>
              </a:ext>
            </a:extLst>
          </p:cNvPr>
          <p:cNvPicPr>
            <a:picLocks noChangeAspect="1"/>
          </p:cNvPicPr>
          <p:nvPr/>
        </p:nvPicPr>
        <p:blipFill>
          <a:blip r:embed="rId2"/>
          <a:stretch>
            <a:fillRect/>
          </a:stretch>
        </p:blipFill>
        <p:spPr>
          <a:xfrm>
            <a:off x="403015" y="1549400"/>
            <a:ext cx="5357112" cy="4592983"/>
          </a:xfrm>
          <a:prstGeom prst="rect">
            <a:avLst/>
          </a:prstGeom>
        </p:spPr>
      </p:pic>
      <p:pic>
        <p:nvPicPr>
          <p:cNvPr id="7" name="Picture 5" descr="Chart, treemap chart&#10;&#10;Description automatically generated">
            <a:extLst>
              <a:ext uri="{FF2B5EF4-FFF2-40B4-BE49-F238E27FC236}">
                <a16:creationId xmlns:a16="http://schemas.microsoft.com/office/drawing/2014/main" id="{90DFC9F8-02B3-5FB1-A671-63FA2EBE194A}"/>
              </a:ext>
            </a:extLst>
          </p:cNvPr>
          <p:cNvPicPr>
            <a:picLocks noChangeAspect="1"/>
          </p:cNvPicPr>
          <p:nvPr/>
        </p:nvPicPr>
        <p:blipFill>
          <a:blip r:embed="rId3"/>
          <a:stretch>
            <a:fillRect/>
          </a:stretch>
        </p:blipFill>
        <p:spPr>
          <a:xfrm>
            <a:off x="5760127" y="1321904"/>
            <a:ext cx="6087315" cy="4820479"/>
          </a:xfrm>
          <a:prstGeom prst="rect">
            <a:avLst/>
          </a:prstGeom>
        </p:spPr>
      </p:pic>
    </p:spTree>
    <p:extLst>
      <p:ext uri="{BB962C8B-B14F-4D97-AF65-F5344CB8AC3E}">
        <p14:creationId xmlns:p14="http://schemas.microsoft.com/office/powerpoint/2010/main" val="2457803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DA2909-E0E9-7D53-4D3B-CC049B541B44}"/>
              </a:ext>
            </a:extLst>
          </p:cNvPr>
          <p:cNvSpPr txBox="1">
            <a:spLocks/>
          </p:cNvSpPr>
          <p:nvPr/>
        </p:nvSpPr>
        <p:spPr>
          <a:xfrm>
            <a:off x="284437" y="396746"/>
            <a:ext cx="11623125" cy="925158"/>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600">
                <a:solidFill>
                  <a:schemeClr val="accent1">
                    <a:lumMod val="75000"/>
                  </a:schemeClr>
                </a:solidFill>
                <a:latin typeface="Times New Roman"/>
                <a:ea typeface="+mj-lt"/>
                <a:cs typeface="+mj-lt"/>
              </a:rPr>
              <a:t>Cross-Validating Support Vector Machine (SVM) Model</a:t>
            </a:r>
            <a:endParaRPr lang="en-US" sz="3600">
              <a:solidFill>
                <a:schemeClr val="accent1">
                  <a:lumMod val="75000"/>
                </a:schemeClr>
              </a:solidFill>
              <a:latin typeface="Times New Roman"/>
              <a:cs typeface="Times New Roman"/>
            </a:endParaRPr>
          </a:p>
        </p:txBody>
      </p:sp>
      <p:pic>
        <p:nvPicPr>
          <p:cNvPr id="5" name="Picture 4" descr="Table&#10;&#10;Description automatically generated">
            <a:extLst>
              <a:ext uri="{FF2B5EF4-FFF2-40B4-BE49-F238E27FC236}">
                <a16:creationId xmlns:a16="http://schemas.microsoft.com/office/drawing/2014/main" id="{CA1A8D57-B36D-E71D-2623-56F47FB76083}"/>
              </a:ext>
            </a:extLst>
          </p:cNvPr>
          <p:cNvPicPr>
            <a:picLocks noChangeAspect="1"/>
          </p:cNvPicPr>
          <p:nvPr/>
        </p:nvPicPr>
        <p:blipFill>
          <a:blip r:embed="rId2"/>
          <a:stretch>
            <a:fillRect/>
          </a:stretch>
        </p:blipFill>
        <p:spPr>
          <a:xfrm>
            <a:off x="620194" y="1321904"/>
            <a:ext cx="10661031" cy="3876014"/>
          </a:xfrm>
          <a:prstGeom prst="rect">
            <a:avLst/>
          </a:prstGeom>
        </p:spPr>
      </p:pic>
      <p:pic>
        <p:nvPicPr>
          <p:cNvPr id="7" name="Picture 6">
            <a:extLst>
              <a:ext uri="{FF2B5EF4-FFF2-40B4-BE49-F238E27FC236}">
                <a16:creationId xmlns:a16="http://schemas.microsoft.com/office/drawing/2014/main" id="{2595969B-3362-FA72-9C84-1F3A029EECF7}"/>
              </a:ext>
            </a:extLst>
          </p:cNvPr>
          <p:cNvPicPr>
            <a:picLocks noChangeAspect="1"/>
          </p:cNvPicPr>
          <p:nvPr/>
        </p:nvPicPr>
        <p:blipFill>
          <a:blip r:embed="rId3"/>
          <a:stretch>
            <a:fillRect/>
          </a:stretch>
        </p:blipFill>
        <p:spPr>
          <a:xfrm>
            <a:off x="620194" y="5047178"/>
            <a:ext cx="8028506" cy="1827223"/>
          </a:xfrm>
          <a:prstGeom prst="rect">
            <a:avLst/>
          </a:prstGeom>
        </p:spPr>
      </p:pic>
    </p:spTree>
    <p:extLst>
      <p:ext uri="{BB962C8B-B14F-4D97-AF65-F5344CB8AC3E}">
        <p14:creationId xmlns:p14="http://schemas.microsoft.com/office/powerpoint/2010/main" val="4211136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DF9B38-9BB2-27A1-10A5-45C8FA19B865}"/>
              </a:ext>
            </a:extLst>
          </p:cNvPr>
          <p:cNvSpPr txBox="1">
            <a:spLocks/>
          </p:cNvSpPr>
          <p:nvPr/>
        </p:nvSpPr>
        <p:spPr>
          <a:xfrm>
            <a:off x="279401" y="83156"/>
            <a:ext cx="11582399" cy="1269518"/>
          </a:xfrm>
          <a:prstGeom prst="rect">
            <a:avLst/>
          </a:prstGeom>
        </p:spPr>
        <p:txBody>
          <a:bodyPr lIns="91440" tIns="45720" rIns="91440" bIns="45720" anchor="t"/>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600">
                <a:solidFill>
                  <a:schemeClr val="accent1">
                    <a:lumMod val="75000"/>
                  </a:schemeClr>
                </a:solidFill>
                <a:latin typeface="Times New Roman"/>
                <a:ea typeface="+mj-lt"/>
                <a:cs typeface="+mj-lt"/>
              </a:rPr>
              <a:t>Modelling Support Vector Machine (SVM) with Best Parameters Using </a:t>
            </a:r>
            <a:r>
              <a:rPr lang="en-US" sz="3600" err="1">
                <a:solidFill>
                  <a:schemeClr val="accent1">
                    <a:lumMod val="75000"/>
                  </a:schemeClr>
                </a:solidFill>
                <a:latin typeface="Times New Roman"/>
                <a:ea typeface="+mj-lt"/>
                <a:cs typeface="+mj-lt"/>
              </a:rPr>
              <a:t>GridSeachCV</a:t>
            </a:r>
            <a:endParaRPr lang="en-US" sz="3600">
              <a:solidFill>
                <a:schemeClr val="accent1">
                  <a:lumMod val="75000"/>
                </a:schemeClr>
              </a:solidFill>
              <a:latin typeface="Times New Roman"/>
            </a:endParaRPr>
          </a:p>
        </p:txBody>
      </p:sp>
      <p:pic>
        <p:nvPicPr>
          <p:cNvPr id="5" name="Picture 4" descr="Table&#10;&#10;Description automatically generated">
            <a:extLst>
              <a:ext uri="{FF2B5EF4-FFF2-40B4-BE49-F238E27FC236}">
                <a16:creationId xmlns:a16="http://schemas.microsoft.com/office/drawing/2014/main" id="{9C2A9D5F-C0B2-EF6A-D171-304DD024B9A3}"/>
              </a:ext>
            </a:extLst>
          </p:cNvPr>
          <p:cNvPicPr>
            <a:picLocks noChangeAspect="1"/>
          </p:cNvPicPr>
          <p:nvPr/>
        </p:nvPicPr>
        <p:blipFill>
          <a:blip r:embed="rId2"/>
          <a:stretch>
            <a:fillRect/>
          </a:stretch>
        </p:blipFill>
        <p:spPr>
          <a:xfrm>
            <a:off x="219351" y="1359047"/>
            <a:ext cx="6270348" cy="4640779"/>
          </a:xfrm>
          <a:prstGeom prst="rect">
            <a:avLst/>
          </a:prstGeom>
        </p:spPr>
      </p:pic>
      <p:pic>
        <p:nvPicPr>
          <p:cNvPr id="7" name="Picture 5" descr="Chart&#10;&#10;Description automatically generated">
            <a:extLst>
              <a:ext uri="{FF2B5EF4-FFF2-40B4-BE49-F238E27FC236}">
                <a16:creationId xmlns:a16="http://schemas.microsoft.com/office/drawing/2014/main" id="{D92A392A-6868-DD86-F42D-538C3FC1C10D}"/>
              </a:ext>
            </a:extLst>
          </p:cNvPr>
          <p:cNvPicPr>
            <a:picLocks noChangeAspect="1"/>
          </p:cNvPicPr>
          <p:nvPr/>
        </p:nvPicPr>
        <p:blipFill>
          <a:blip r:embed="rId3"/>
          <a:stretch>
            <a:fillRect/>
          </a:stretch>
        </p:blipFill>
        <p:spPr>
          <a:xfrm>
            <a:off x="6376633" y="1403226"/>
            <a:ext cx="5815367" cy="4617068"/>
          </a:xfrm>
          <a:prstGeom prst="rect">
            <a:avLst/>
          </a:prstGeom>
        </p:spPr>
      </p:pic>
      <p:sp>
        <p:nvSpPr>
          <p:cNvPr id="9" name="TextBox 8">
            <a:extLst>
              <a:ext uri="{FF2B5EF4-FFF2-40B4-BE49-F238E27FC236}">
                <a16:creationId xmlns:a16="http://schemas.microsoft.com/office/drawing/2014/main" id="{E3B9A9BD-2884-0354-952B-FEDB2DA96257}"/>
              </a:ext>
            </a:extLst>
          </p:cNvPr>
          <p:cNvSpPr txBox="1"/>
          <p:nvPr/>
        </p:nvSpPr>
        <p:spPr>
          <a:xfrm>
            <a:off x="143152" y="6070846"/>
            <a:ext cx="118516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latin typeface="Times New Roman"/>
                <a:ea typeface="+mn-lt"/>
                <a:cs typeface="+mn-lt"/>
              </a:rPr>
              <a:t>GridSearchCV</a:t>
            </a:r>
            <a:r>
              <a:rPr lang="en-US" sz="1600" b="1">
                <a:latin typeface="Times New Roman"/>
                <a:ea typeface="+mn-lt"/>
                <a:cs typeface="+mn-lt"/>
              </a:rPr>
              <a:t> made a little contribution to True Positive predictions by increasing 69 to 70 while True Negative predictions stayed same.</a:t>
            </a:r>
            <a:endParaRPr lang="en-US" sz="1600" b="1">
              <a:latin typeface="Times New Roman"/>
              <a:cs typeface="Times New Roman"/>
            </a:endParaRPr>
          </a:p>
        </p:txBody>
      </p:sp>
    </p:spTree>
    <p:extLst>
      <p:ext uri="{BB962C8B-B14F-4D97-AF65-F5344CB8AC3E}">
        <p14:creationId xmlns:p14="http://schemas.microsoft.com/office/powerpoint/2010/main" val="3152307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67813-D2DE-50BA-EB38-686935CEB488}"/>
              </a:ext>
            </a:extLst>
          </p:cNvPr>
          <p:cNvSpPr txBox="1">
            <a:spLocks/>
          </p:cNvSpPr>
          <p:nvPr/>
        </p:nvSpPr>
        <p:spPr>
          <a:xfrm>
            <a:off x="404949" y="356690"/>
            <a:ext cx="11669485" cy="115273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3600">
                <a:solidFill>
                  <a:schemeClr val="accent1">
                    <a:lumMod val="75000"/>
                  </a:schemeClr>
                </a:solidFill>
                <a:latin typeface="Times New Roman"/>
                <a:ea typeface="+mj-lt"/>
                <a:cs typeface="+mj-lt"/>
              </a:rPr>
              <a:t>ROC (Receiver Operating Curve) and AUC (Area Under Curve)</a:t>
            </a:r>
            <a:endParaRPr lang="en-US" sz="3600">
              <a:solidFill>
                <a:schemeClr val="accent1">
                  <a:lumMod val="75000"/>
                </a:schemeClr>
              </a:solidFill>
              <a:latin typeface="Times New Roman"/>
              <a:cs typeface="Times New Roman"/>
            </a:endParaRPr>
          </a:p>
        </p:txBody>
      </p:sp>
      <p:pic>
        <p:nvPicPr>
          <p:cNvPr id="5" name="Picture 4" descr="Chart, line chart, scatter chart&#10;&#10;Description automatically generated">
            <a:extLst>
              <a:ext uri="{FF2B5EF4-FFF2-40B4-BE49-F238E27FC236}">
                <a16:creationId xmlns:a16="http://schemas.microsoft.com/office/drawing/2014/main" id="{0C411DAB-CDBE-23D9-5950-4A74372FF53C}"/>
              </a:ext>
            </a:extLst>
          </p:cNvPr>
          <p:cNvPicPr>
            <a:picLocks noChangeAspect="1"/>
          </p:cNvPicPr>
          <p:nvPr/>
        </p:nvPicPr>
        <p:blipFill>
          <a:blip r:embed="rId2"/>
          <a:stretch>
            <a:fillRect/>
          </a:stretch>
        </p:blipFill>
        <p:spPr>
          <a:xfrm>
            <a:off x="406400" y="1574800"/>
            <a:ext cx="4978400" cy="4013200"/>
          </a:xfrm>
          <a:prstGeom prst="rect">
            <a:avLst/>
          </a:prstGeom>
        </p:spPr>
      </p:pic>
      <p:pic>
        <p:nvPicPr>
          <p:cNvPr id="7" name="Picture 5" descr="Chart, line chart&#10;&#10;Description automatically generated">
            <a:extLst>
              <a:ext uri="{FF2B5EF4-FFF2-40B4-BE49-F238E27FC236}">
                <a16:creationId xmlns:a16="http://schemas.microsoft.com/office/drawing/2014/main" id="{5CE6A044-4F7B-32F6-F9B5-8A44A4FAA77A}"/>
              </a:ext>
            </a:extLst>
          </p:cNvPr>
          <p:cNvPicPr>
            <a:picLocks noChangeAspect="1"/>
          </p:cNvPicPr>
          <p:nvPr/>
        </p:nvPicPr>
        <p:blipFill>
          <a:blip r:embed="rId3"/>
          <a:stretch>
            <a:fillRect/>
          </a:stretch>
        </p:blipFill>
        <p:spPr>
          <a:xfrm>
            <a:off x="5829299" y="1714500"/>
            <a:ext cx="5548563" cy="3619500"/>
          </a:xfrm>
          <a:prstGeom prst="rect">
            <a:avLst/>
          </a:prstGeom>
        </p:spPr>
      </p:pic>
      <p:sp>
        <p:nvSpPr>
          <p:cNvPr id="9" name="TextBox 8">
            <a:extLst>
              <a:ext uri="{FF2B5EF4-FFF2-40B4-BE49-F238E27FC236}">
                <a16:creationId xmlns:a16="http://schemas.microsoft.com/office/drawing/2014/main" id="{576A050F-3639-66EE-F772-80AED31EBD47}"/>
              </a:ext>
            </a:extLst>
          </p:cNvPr>
          <p:cNvSpPr txBox="1"/>
          <p:nvPr/>
        </p:nvSpPr>
        <p:spPr>
          <a:xfrm>
            <a:off x="482600" y="5588000"/>
            <a:ext cx="11226800" cy="830997"/>
          </a:xfrm>
          <a:prstGeom prst="rect">
            <a:avLst/>
          </a:prstGeom>
          <a:noFill/>
        </p:spPr>
        <p:txBody>
          <a:bodyPr wrap="square" lIns="91440" tIns="45720" rIns="91440" bIns="45720" rtlCol="0" anchor="t">
            <a:spAutoFit/>
          </a:bodyPr>
          <a:lstStyle/>
          <a:p>
            <a:r>
              <a:rPr lang="en-IN" sz="1600" b="0" i="0">
                <a:solidFill>
                  <a:srgbClr val="374151"/>
                </a:solidFill>
                <a:effectLst/>
                <a:latin typeface="Times New Roman"/>
                <a:cs typeface="Times New Roman"/>
              </a:rPr>
              <a:t>SVM is a powerful algorithm that is widely used in many domains, including image classification, text classification, and bioinformatics. However, it is also a complex algorithm that requires careful tuning of hyperparameters and kernel functions to achieve optimal performance.</a:t>
            </a:r>
            <a:endParaRPr lang="en-US" sz="1600">
              <a:latin typeface="Times New Roman"/>
              <a:cs typeface="Times New Roman"/>
            </a:endParaRPr>
          </a:p>
        </p:txBody>
      </p:sp>
    </p:spTree>
    <p:extLst>
      <p:ext uri="{BB962C8B-B14F-4D97-AF65-F5344CB8AC3E}">
        <p14:creationId xmlns:p14="http://schemas.microsoft.com/office/powerpoint/2010/main" val="1065192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0FD12-8E51-B836-926A-36A856107E16}"/>
              </a:ext>
            </a:extLst>
          </p:cNvPr>
          <p:cNvSpPr txBox="1">
            <a:spLocks/>
          </p:cNvSpPr>
          <p:nvPr/>
        </p:nvSpPr>
        <p:spPr>
          <a:xfrm>
            <a:off x="1" y="0"/>
            <a:ext cx="12192000" cy="915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03. Decision Tree (DT)</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85C0A6EC-0F80-1CDC-621B-3828F47792A8}"/>
              </a:ext>
            </a:extLst>
          </p:cNvPr>
          <p:cNvSpPr txBox="1">
            <a:spLocks/>
          </p:cNvSpPr>
          <p:nvPr/>
        </p:nvSpPr>
        <p:spPr>
          <a:xfrm>
            <a:off x="393702" y="1028700"/>
            <a:ext cx="11506198" cy="5626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Gather and pre-process data: Collect a labelled dataset and pre-process the data to ensure that it is clean and ready for use in training a decision tree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Split the dataset: Split the dataset into a training set and a testing set. The training set will be used to train the decision tree model, and the testing set will be used to evaluate the performance of the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Choose the split criterion: The split criterion is a key component of the decision tree algorithm, as it is used to determine which feature to split on at each node of the tree. There are different types of split criteria, such as Gini impurity and entropy, which measure the impurity of the classes in the data.</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Train the decision tree model: Train the decision tree model on the training set by recursively splitting the data based on the chosen split criterion, until the leaf nodes are pure (i.e., contain only samples from one class).</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Evaluate the performance: Evaluate the performance of the decision tree model on the testing set by computing metrics such as accuracy, precision, recall, and F1-score. These metrics provide a measure of how well the model is able to classify the testing data.</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Tune the hyperparameters: Fine-tune the hyperparameters of the decision tree model, such as the maximum depth of the tree, the minimum number of samples required to split a node, and the minimum number of samples required to be at a leaf node, to improve the performance of the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Make predictions: Once the decision tree model is trained and tuned, it can be used to make predictions on new, unseen data by traversing the tree and making decisions based on the learned rules.</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98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B9E-9F5F-6617-6664-29902D9AB235}"/>
              </a:ext>
            </a:extLst>
          </p:cNvPr>
          <p:cNvSpPr txBox="1">
            <a:spLocks/>
          </p:cNvSpPr>
          <p:nvPr/>
        </p:nvSpPr>
        <p:spPr>
          <a:xfrm>
            <a:off x="1" y="247426"/>
            <a:ext cx="12191999" cy="738197"/>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a:solidFill>
                  <a:schemeClr val="accent1">
                    <a:lumMod val="75000"/>
                  </a:schemeClr>
                </a:solidFill>
                <a:latin typeface="Times New Roman" panose="02020603050405020304" pitchFamily="18" charset="0"/>
                <a:cs typeface="Times New Roman" panose="02020603050405020304" pitchFamily="18" charset="0"/>
              </a:rPr>
              <a:t>1.3</a:t>
            </a:r>
            <a:r>
              <a:rPr lang="en-US">
                <a:solidFill>
                  <a:schemeClr val="accent1">
                    <a:lumMod val="75000"/>
                  </a:schemeClr>
                </a:solidFill>
                <a:latin typeface="Times New Roman" panose="02020603050405020304" pitchFamily="18" charset="0"/>
                <a:cs typeface="Times New Roman" panose="02020603050405020304" pitchFamily="18" charset="0"/>
              </a:rPr>
              <a:t>.</a:t>
            </a:r>
            <a:r>
              <a:rPr lang="en-IT">
                <a:solidFill>
                  <a:schemeClr val="accent1">
                    <a:lumMod val="75000"/>
                  </a:schemeClr>
                </a:solidFill>
                <a:latin typeface="Times New Roman" panose="02020603050405020304" pitchFamily="18" charset="0"/>
                <a:cs typeface="Times New Roman" panose="02020603050405020304" pitchFamily="18" charset="0"/>
              </a:rPr>
              <a:t> D</a:t>
            </a:r>
            <a:r>
              <a:rPr lang="en-GB">
                <a:solidFill>
                  <a:schemeClr val="accent1">
                    <a:lumMod val="75000"/>
                  </a:schemeClr>
                </a:solidFill>
                <a:latin typeface="Times New Roman" panose="02020603050405020304" pitchFamily="18" charset="0"/>
                <a:cs typeface="Times New Roman" panose="02020603050405020304" pitchFamily="18" charset="0"/>
              </a:rPr>
              <a:t>a</a:t>
            </a:r>
            <a:r>
              <a:rPr lang="en-IT">
                <a:solidFill>
                  <a:schemeClr val="accent1">
                    <a:lumMod val="75000"/>
                  </a:schemeClr>
                </a:solidFill>
                <a:latin typeface="Times New Roman" panose="02020603050405020304" pitchFamily="18" charset="0"/>
                <a:cs typeface="Times New Roman" panose="02020603050405020304" pitchFamily="18" charset="0"/>
              </a:rPr>
              <a:t>ta set source</a:t>
            </a:r>
            <a:endParaRPr lang="en-US">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A4D6B6F-861C-2EAF-6C91-400787651221}"/>
              </a:ext>
            </a:extLst>
          </p:cNvPr>
          <p:cNvSpPr txBox="1">
            <a:spLocks/>
          </p:cNvSpPr>
          <p:nvPr/>
        </p:nvSpPr>
        <p:spPr>
          <a:xfrm>
            <a:off x="2216075" y="985623"/>
            <a:ext cx="8412482" cy="6119803"/>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GB" sz="1600">
                <a:solidFill>
                  <a:srgbClr val="3C4043"/>
                </a:solidFill>
                <a:latin typeface="Times New Roman" panose="02020603050405020304" pitchFamily="18" charset="0"/>
                <a:cs typeface="Times New Roman" panose="02020603050405020304" pitchFamily="18" charset="0"/>
              </a:rPr>
              <a:t>This dataset was created by combining different datasets already available independently but not combined before. In this dataset, 5 heart datasets are combined over 11 common features which makes it the largest heart disease dataset available so far for research purposes. The five datasets used for its curation are:</a:t>
            </a:r>
          </a:p>
          <a:p>
            <a:pPr fontAlgn="base"/>
            <a:r>
              <a:rPr lang="en-GB" sz="1600" b="1">
                <a:solidFill>
                  <a:srgbClr val="3C4043"/>
                </a:solidFill>
                <a:latin typeface="Times New Roman" panose="02020603050405020304" pitchFamily="18" charset="0"/>
                <a:cs typeface="Times New Roman" panose="02020603050405020304" pitchFamily="18" charset="0"/>
              </a:rPr>
              <a:t>Cleveland :</a:t>
            </a:r>
            <a:r>
              <a:rPr lang="en-GB" sz="1600">
                <a:solidFill>
                  <a:srgbClr val="3C4043"/>
                </a:solidFill>
                <a:latin typeface="Times New Roman" panose="02020603050405020304" pitchFamily="18" charset="0"/>
                <a:cs typeface="Times New Roman" panose="02020603050405020304" pitchFamily="18" charset="0"/>
              </a:rPr>
              <a:t>303 observations</a:t>
            </a:r>
          </a:p>
          <a:p>
            <a:pPr fontAlgn="base"/>
            <a:r>
              <a:rPr lang="en-GB" sz="1600" b="1">
                <a:solidFill>
                  <a:srgbClr val="3C4043"/>
                </a:solidFill>
                <a:latin typeface="Times New Roman" panose="02020603050405020304" pitchFamily="18" charset="0"/>
                <a:cs typeface="Times New Roman" panose="02020603050405020304" pitchFamily="18" charset="0"/>
              </a:rPr>
              <a:t>Hungarian:</a:t>
            </a:r>
            <a:r>
              <a:rPr lang="en-GB" sz="1600">
                <a:solidFill>
                  <a:srgbClr val="3C4043"/>
                </a:solidFill>
                <a:latin typeface="Times New Roman" panose="02020603050405020304" pitchFamily="18" charset="0"/>
                <a:cs typeface="Times New Roman" panose="02020603050405020304" pitchFamily="18" charset="0"/>
              </a:rPr>
              <a:t> 294 observations</a:t>
            </a:r>
          </a:p>
          <a:p>
            <a:pPr fontAlgn="base"/>
            <a:r>
              <a:rPr lang="en-GB" sz="1600" b="1">
                <a:solidFill>
                  <a:srgbClr val="3C4043"/>
                </a:solidFill>
                <a:latin typeface="Times New Roman" panose="02020603050405020304" pitchFamily="18" charset="0"/>
                <a:cs typeface="Times New Roman" panose="02020603050405020304" pitchFamily="18" charset="0"/>
              </a:rPr>
              <a:t>Switzerland:</a:t>
            </a:r>
            <a:r>
              <a:rPr lang="en-GB" sz="1600">
                <a:solidFill>
                  <a:srgbClr val="3C4043"/>
                </a:solidFill>
                <a:latin typeface="Times New Roman" panose="02020603050405020304" pitchFamily="18" charset="0"/>
                <a:cs typeface="Times New Roman" panose="02020603050405020304" pitchFamily="18" charset="0"/>
              </a:rPr>
              <a:t> 123 observations</a:t>
            </a:r>
          </a:p>
          <a:p>
            <a:pPr fontAlgn="base"/>
            <a:r>
              <a:rPr lang="en-GB" sz="1600" b="1">
                <a:solidFill>
                  <a:srgbClr val="3C4043"/>
                </a:solidFill>
                <a:latin typeface="Times New Roman" panose="02020603050405020304" pitchFamily="18" charset="0"/>
                <a:cs typeface="Times New Roman" panose="02020603050405020304" pitchFamily="18" charset="0"/>
              </a:rPr>
              <a:t>Long Beach VA:</a:t>
            </a:r>
            <a:r>
              <a:rPr lang="en-GB" sz="1600">
                <a:solidFill>
                  <a:srgbClr val="3C4043"/>
                </a:solidFill>
                <a:latin typeface="Times New Roman" panose="02020603050405020304" pitchFamily="18" charset="0"/>
                <a:cs typeface="Times New Roman" panose="02020603050405020304" pitchFamily="18" charset="0"/>
              </a:rPr>
              <a:t> 200 observations</a:t>
            </a:r>
          </a:p>
          <a:p>
            <a:pPr fontAlgn="base"/>
            <a:r>
              <a:rPr lang="en-GB" sz="1600" b="1" err="1">
                <a:solidFill>
                  <a:srgbClr val="3C4043"/>
                </a:solidFill>
                <a:latin typeface="Times New Roman" panose="02020603050405020304" pitchFamily="18" charset="0"/>
                <a:cs typeface="Times New Roman" panose="02020603050405020304" pitchFamily="18" charset="0"/>
              </a:rPr>
              <a:t>Stalog</a:t>
            </a:r>
            <a:r>
              <a:rPr lang="en-GB" sz="1600" b="1">
                <a:solidFill>
                  <a:srgbClr val="3C4043"/>
                </a:solidFill>
                <a:latin typeface="Times New Roman" panose="02020603050405020304" pitchFamily="18" charset="0"/>
                <a:cs typeface="Times New Roman" panose="02020603050405020304" pitchFamily="18" charset="0"/>
              </a:rPr>
              <a:t> (Heart) Data Set:</a:t>
            </a:r>
            <a:r>
              <a:rPr lang="en-GB" sz="1600">
                <a:solidFill>
                  <a:srgbClr val="3C4043"/>
                </a:solidFill>
                <a:latin typeface="Times New Roman" panose="02020603050405020304" pitchFamily="18" charset="0"/>
                <a:cs typeface="Times New Roman" panose="02020603050405020304" pitchFamily="18" charset="0"/>
              </a:rPr>
              <a:t> 270 observations</a:t>
            </a:r>
          </a:p>
          <a:p>
            <a:pPr fontAlgn="base"/>
            <a:r>
              <a:rPr lang="en-GB" sz="1600" b="1">
                <a:solidFill>
                  <a:srgbClr val="3C4043"/>
                </a:solidFill>
                <a:latin typeface="Times New Roman" panose="02020603050405020304" pitchFamily="18" charset="0"/>
                <a:cs typeface="Times New Roman" panose="02020603050405020304" pitchFamily="18" charset="0"/>
              </a:rPr>
              <a:t>Total: 1190 observations</a:t>
            </a:r>
            <a:br>
              <a:rPr lang="en-GB" sz="1600" b="1">
                <a:solidFill>
                  <a:srgbClr val="3C4043"/>
                </a:solidFill>
                <a:latin typeface="Times New Roman" panose="02020603050405020304" pitchFamily="18" charset="0"/>
                <a:cs typeface="Times New Roman" panose="02020603050405020304" pitchFamily="18" charset="0"/>
              </a:rPr>
            </a:br>
            <a:r>
              <a:rPr lang="en-GB" sz="1600" b="1">
                <a:solidFill>
                  <a:srgbClr val="3C4043"/>
                </a:solidFill>
                <a:latin typeface="Times New Roman" panose="02020603050405020304" pitchFamily="18" charset="0"/>
                <a:cs typeface="Times New Roman" panose="02020603050405020304" pitchFamily="18" charset="0"/>
              </a:rPr>
              <a:t>Duplicated: 272 observations </a:t>
            </a:r>
          </a:p>
          <a:p>
            <a:pPr fontAlgn="base"/>
            <a:r>
              <a:rPr lang="en-GB" sz="1600" b="1">
                <a:solidFill>
                  <a:srgbClr val="3C4043"/>
                </a:solidFill>
                <a:latin typeface="Times New Roman" panose="02020603050405020304" pitchFamily="18" charset="0"/>
                <a:cs typeface="Times New Roman" panose="02020603050405020304" pitchFamily="18" charset="0"/>
              </a:rPr>
              <a:t>Final dataset: 918 observations</a:t>
            </a:r>
          </a:p>
          <a:p>
            <a:pPr fontAlgn="base"/>
            <a:r>
              <a:rPr lang="en-GB" sz="1600" b="1">
                <a:solidFill>
                  <a:srgbClr val="3C4043"/>
                </a:solidFill>
                <a:latin typeface="Times New Roman" panose="02020603050405020304" pitchFamily="18" charset="0"/>
                <a:cs typeface="Times New Roman" panose="02020603050405020304" pitchFamily="18" charset="0"/>
              </a:rPr>
              <a:t>E</a:t>
            </a:r>
            <a:r>
              <a:rPr lang="en-GB" sz="1600">
                <a:solidFill>
                  <a:srgbClr val="3C4043"/>
                </a:solidFill>
                <a:latin typeface="Times New Roman" panose="02020603050405020304" pitchFamily="18" charset="0"/>
                <a:cs typeface="Times New Roman" panose="02020603050405020304" pitchFamily="18" charset="0"/>
              </a:rPr>
              <a:t>very dataset used can be found under the Index of heart disease datasets from UCI Machine Learning Repository on the following link: </a:t>
            </a:r>
            <a:r>
              <a:rPr lang="en-GB" sz="1600">
                <a:solidFill>
                  <a:srgbClr val="202124"/>
                </a:solidFill>
                <a:latin typeface="Times New Roman" panose="02020603050405020304" pitchFamily="18" charset="0"/>
                <a:cs typeface="Times New Roman" panose="02020603050405020304" pitchFamily="18" charset="0"/>
                <a:hlinkClick r:id="rId2"/>
              </a:rPr>
              <a:t>https://archive.ics.uci.edu/ml/machine-learning-databases/heart-disease/</a:t>
            </a:r>
            <a:endParaRPr lang="en-GB" sz="1600">
              <a:solidFill>
                <a:srgbClr val="3C4043"/>
              </a:solidFill>
              <a:latin typeface="Times New Roman" panose="02020603050405020304" pitchFamily="18" charset="0"/>
              <a:cs typeface="Times New Roman" panose="02020603050405020304" pitchFamily="18" charset="0"/>
            </a:endParaRPr>
          </a:p>
          <a:p>
            <a:endParaRPr lang="en-US" sz="1600"/>
          </a:p>
        </p:txBody>
      </p:sp>
    </p:spTree>
    <p:extLst>
      <p:ext uri="{BB962C8B-B14F-4D97-AF65-F5344CB8AC3E}">
        <p14:creationId xmlns:p14="http://schemas.microsoft.com/office/powerpoint/2010/main" val="3733510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772D-4EA1-9711-4275-115A62E42845}"/>
              </a:ext>
            </a:extLst>
          </p:cNvPr>
          <p:cNvSpPr txBox="1">
            <a:spLocks/>
          </p:cNvSpPr>
          <p:nvPr/>
        </p:nvSpPr>
        <p:spPr>
          <a:xfrm>
            <a:off x="-57890" y="633858"/>
            <a:ext cx="12192000" cy="958800"/>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Modelling Decision Tree (DT) with Default Parameters</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4" descr="Table&#10;&#10;Description automatically generated">
            <a:extLst>
              <a:ext uri="{FF2B5EF4-FFF2-40B4-BE49-F238E27FC236}">
                <a16:creationId xmlns:a16="http://schemas.microsoft.com/office/drawing/2014/main" id="{4CA72887-ECC8-7146-D2B2-2DF1C0F2F32F}"/>
              </a:ext>
            </a:extLst>
          </p:cNvPr>
          <p:cNvPicPr>
            <a:picLocks noChangeAspect="1"/>
          </p:cNvPicPr>
          <p:nvPr/>
        </p:nvPicPr>
        <p:blipFill>
          <a:blip r:embed="rId2"/>
          <a:stretch>
            <a:fillRect/>
          </a:stretch>
        </p:blipFill>
        <p:spPr>
          <a:xfrm>
            <a:off x="979140" y="1680539"/>
            <a:ext cx="5413972" cy="4314502"/>
          </a:xfrm>
          <a:prstGeom prst="rect">
            <a:avLst/>
          </a:prstGeom>
        </p:spPr>
      </p:pic>
      <p:pic>
        <p:nvPicPr>
          <p:cNvPr id="4" name="Picture 5" descr="Chart&#10;&#10;Description automatically generated">
            <a:extLst>
              <a:ext uri="{FF2B5EF4-FFF2-40B4-BE49-F238E27FC236}">
                <a16:creationId xmlns:a16="http://schemas.microsoft.com/office/drawing/2014/main" id="{B4EC1205-09DB-BD45-364B-BE836AD4D426}"/>
              </a:ext>
            </a:extLst>
          </p:cNvPr>
          <p:cNvPicPr>
            <a:picLocks noChangeAspect="1"/>
          </p:cNvPicPr>
          <p:nvPr/>
        </p:nvPicPr>
        <p:blipFill>
          <a:blip r:embed="rId3"/>
          <a:stretch>
            <a:fillRect/>
          </a:stretch>
        </p:blipFill>
        <p:spPr>
          <a:xfrm>
            <a:off x="6214335" y="1522048"/>
            <a:ext cx="5420670" cy="4631484"/>
          </a:xfrm>
          <a:prstGeom prst="rect">
            <a:avLst/>
          </a:prstGeom>
        </p:spPr>
      </p:pic>
    </p:spTree>
    <p:extLst>
      <p:ext uri="{BB962C8B-B14F-4D97-AF65-F5344CB8AC3E}">
        <p14:creationId xmlns:p14="http://schemas.microsoft.com/office/powerpoint/2010/main" val="2880460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9119-4A34-0EDD-2667-651B6350FA29}"/>
              </a:ext>
            </a:extLst>
          </p:cNvPr>
          <p:cNvSpPr>
            <a:spLocks noGrp="1"/>
          </p:cNvSpPr>
          <p:nvPr>
            <p:ph type="ctrTitle"/>
          </p:nvPr>
        </p:nvSpPr>
        <p:spPr>
          <a:xfrm>
            <a:off x="0" y="150607"/>
            <a:ext cx="12191999" cy="726494"/>
          </a:xfrm>
        </p:spPr>
        <p:txBody>
          <a:body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Cross-Validating Decision Tree (DT)</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4" descr="Table&#10;&#10;Description automatically generated">
            <a:extLst>
              <a:ext uri="{FF2B5EF4-FFF2-40B4-BE49-F238E27FC236}">
                <a16:creationId xmlns:a16="http://schemas.microsoft.com/office/drawing/2014/main" id="{F62A5EF4-22DE-12C6-D6C1-74D15A7F2F0F}"/>
              </a:ext>
            </a:extLst>
          </p:cNvPr>
          <p:cNvPicPr>
            <a:picLocks noChangeAspect="1"/>
          </p:cNvPicPr>
          <p:nvPr/>
        </p:nvPicPr>
        <p:blipFill>
          <a:blip r:embed="rId2"/>
          <a:stretch>
            <a:fillRect/>
          </a:stretch>
        </p:blipFill>
        <p:spPr>
          <a:xfrm>
            <a:off x="334393" y="1075520"/>
            <a:ext cx="8007602" cy="3432980"/>
          </a:xfrm>
          <a:prstGeom prst="rect">
            <a:avLst/>
          </a:prstGeom>
        </p:spPr>
      </p:pic>
      <p:pic>
        <p:nvPicPr>
          <p:cNvPr id="5" name="Picture 5" descr="Table&#10;&#10;Description automatically generated">
            <a:extLst>
              <a:ext uri="{FF2B5EF4-FFF2-40B4-BE49-F238E27FC236}">
                <a16:creationId xmlns:a16="http://schemas.microsoft.com/office/drawing/2014/main" id="{E463ABAA-1550-B64F-E803-DCC4F9280AE0}"/>
              </a:ext>
            </a:extLst>
          </p:cNvPr>
          <p:cNvPicPr>
            <a:picLocks noChangeAspect="1"/>
          </p:cNvPicPr>
          <p:nvPr/>
        </p:nvPicPr>
        <p:blipFill>
          <a:blip r:embed="rId3"/>
          <a:stretch>
            <a:fillRect/>
          </a:stretch>
        </p:blipFill>
        <p:spPr>
          <a:xfrm>
            <a:off x="500602" y="4487080"/>
            <a:ext cx="4706398" cy="1974220"/>
          </a:xfrm>
          <a:prstGeom prst="rect">
            <a:avLst/>
          </a:prstGeom>
        </p:spPr>
      </p:pic>
    </p:spTree>
    <p:extLst>
      <p:ext uri="{BB962C8B-B14F-4D97-AF65-F5344CB8AC3E}">
        <p14:creationId xmlns:p14="http://schemas.microsoft.com/office/powerpoint/2010/main" val="3661096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DA68-FF58-47AA-A117-DDC2522392EE}"/>
              </a:ext>
            </a:extLst>
          </p:cNvPr>
          <p:cNvSpPr txBox="1">
            <a:spLocks/>
          </p:cNvSpPr>
          <p:nvPr/>
        </p:nvSpPr>
        <p:spPr>
          <a:xfrm>
            <a:off x="46545" y="547743"/>
            <a:ext cx="12192000" cy="1219200"/>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Modelling Decision Tree (DT) with Best Parameters  Using </a:t>
            </a:r>
            <a:r>
              <a:rPr lang="en-US" err="1">
                <a:solidFill>
                  <a:schemeClr val="accent1">
                    <a:lumMod val="75000"/>
                  </a:schemeClr>
                </a:solidFill>
                <a:latin typeface="Times New Roman" panose="02020603050405020304" pitchFamily="18" charset="0"/>
                <a:ea typeface="+mj-lt"/>
                <a:cs typeface="Times New Roman" panose="02020603050405020304" pitchFamily="18" charset="0"/>
              </a:rPr>
              <a:t>GridSeachCV</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Table&#10;&#10;Description automatically generated">
            <a:extLst>
              <a:ext uri="{FF2B5EF4-FFF2-40B4-BE49-F238E27FC236}">
                <a16:creationId xmlns:a16="http://schemas.microsoft.com/office/drawing/2014/main" id="{D4E98D1C-A021-9BB5-CFB9-8A6F3D7EAD60}"/>
              </a:ext>
            </a:extLst>
          </p:cNvPr>
          <p:cNvPicPr>
            <a:picLocks noChangeAspect="1"/>
          </p:cNvPicPr>
          <p:nvPr/>
        </p:nvPicPr>
        <p:blipFill>
          <a:blip r:embed="rId2"/>
          <a:stretch>
            <a:fillRect/>
          </a:stretch>
        </p:blipFill>
        <p:spPr>
          <a:xfrm>
            <a:off x="979469" y="1836982"/>
            <a:ext cx="4463900" cy="3863675"/>
          </a:xfrm>
          <a:prstGeom prst="rect">
            <a:avLst/>
          </a:prstGeom>
        </p:spPr>
      </p:pic>
      <p:pic>
        <p:nvPicPr>
          <p:cNvPr id="4" name="Picture 3" descr="Chart&#10;&#10;Description automatically generated">
            <a:extLst>
              <a:ext uri="{FF2B5EF4-FFF2-40B4-BE49-F238E27FC236}">
                <a16:creationId xmlns:a16="http://schemas.microsoft.com/office/drawing/2014/main" id="{8068D0BB-E1F8-77E3-6B0E-D84DB1DF6D6B}"/>
              </a:ext>
            </a:extLst>
          </p:cNvPr>
          <p:cNvPicPr>
            <a:picLocks noChangeAspect="1"/>
          </p:cNvPicPr>
          <p:nvPr/>
        </p:nvPicPr>
        <p:blipFill>
          <a:blip r:embed="rId3"/>
          <a:stretch>
            <a:fillRect/>
          </a:stretch>
        </p:blipFill>
        <p:spPr>
          <a:xfrm>
            <a:off x="6017039" y="1836982"/>
            <a:ext cx="5335342" cy="4256185"/>
          </a:xfrm>
          <a:prstGeom prst="rect">
            <a:avLst/>
          </a:prstGeom>
        </p:spPr>
      </p:pic>
    </p:spTree>
    <p:extLst>
      <p:ext uri="{BB962C8B-B14F-4D97-AF65-F5344CB8AC3E}">
        <p14:creationId xmlns:p14="http://schemas.microsoft.com/office/powerpoint/2010/main" val="992729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1EED9-53FF-5EA5-9587-F05537B854B0}"/>
              </a:ext>
            </a:extLst>
          </p:cNvPr>
          <p:cNvSpPr txBox="1">
            <a:spLocks/>
          </p:cNvSpPr>
          <p:nvPr/>
        </p:nvSpPr>
        <p:spPr>
          <a:xfrm>
            <a:off x="1" y="365760"/>
            <a:ext cx="12191999" cy="838200"/>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Feature Importance for Decision Tree (DT) Model</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BD0A8C1-810B-5969-F27E-63FB46D6A36B}"/>
              </a:ext>
            </a:extLst>
          </p:cNvPr>
          <p:cNvSpPr txBox="1">
            <a:spLocks/>
          </p:cNvSpPr>
          <p:nvPr/>
        </p:nvSpPr>
        <p:spPr>
          <a:xfrm>
            <a:off x="140158" y="5603419"/>
            <a:ext cx="11911683" cy="125458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latin typeface="Times New Roman" panose="02020603050405020304" pitchFamily="18" charset="0"/>
                <a:ea typeface="+mn-lt"/>
                <a:cs typeface="Times New Roman" panose="02020603050405020304" pitchFamily="18" charset="0"/>
              </a:rPr>
              <a:t>The feature that weighs too much on the estimation can SOMETIMES cause overfitting. We are curious about what happens to our model if we drop the feature with contribution. For this reason, the most important feature will be dropped, and the scores will be checked again.</a:t>
            </a:r>
            <a:endParaRPr lang="en-US" sz="1600">
              <a:latin typeface="Times New Roman" panose="02020603050405020304" pitchFamily="18" charset="0"/>
              <a:cs typeface="Times New Roman" panose="02020603050405020304" pitchFamily="18" charset="0"/>
            </a:endParaRPr>
          </a:p>
        </p:txBody>
      </p:sp>
      <p:pic>
        <p:nvPicPr>
          <p:cNvPr id="4" name="Picture 3" descr="Chart, bar chart&#10;&#10;Description automatically generated">
            <a:extLst>
              <a:ext uri="{FF2B5EF4-FFF2-40B4-BE49-F238E27FC236}">
                <a16:creationId xmlns:a16="http://schemas.microsoft.com/office/drawing/2014/main" id="{8381AAB8-DFB2-18BF-5071-D4F94BB273BD}"/>
              </a:ext>
            </a:extLst>
          </p:cNvPr>
          <p:cNvPicPr>
            <a:picLocks noChangeAspect="1"/>
          </p:cNvPicPr>
          <p:nvPr/>
        </p:nvPicPr>
        <p:blipFill>
          <a:blip r:embed="rId2"/>
          <a:stretch>
            <a:fillRect/>
          </a:stretch>
        </p:blipFill>
        <p:spPr>
          <a:xfrm>
            <a:off x="280317" y="1066800"/>
            <a:ext cx="11911682" cy="4381500"/>
          </a:xfrm>
          <a:prstGeom prst="rect">
            <a:avLst/>
          </a:prstGeom>
        </p:spPr>
      </p:pic>
    </p:spTree>
    <p:extLst>
      <p:ext uri="{BB962C8B-B14F-4D97-AF65-F5344CB8AC3E}">
        <p14:creationId xmlns:p14="http://schemas.microsoft.com/office/powerpoint/2010/main" val="3883368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12EAC5B-EB8A-B88C-39C1-C53586B1CBE9}"/>
              </a:ext>
            </a:extLst>
          </p:cNvPr>
          <p:cNvPicPr>
            <a:picLocks noChangeAspect="1"/>
          </p:cNvPicPr>
          <p:nvPr/>
        </p:nvPicPr>
        <p:blipFill>
          <a:blip r:embed="rId2"/>
          <a:stretch>
            <a:fillRect/>
          </a:stretch>
        </p:blipFill>
        <p:spPr>
          <a:xfrm>
            <a:off x="393700" y="438080"/>
            <a:ext cx="5067300" cy="5422563"/>
          </a:xfrm>
          <a:prstGeom prst="rect">
            <a:avLst/>
          </a:prstGeom>
        </p:spPr>
      </p:pic>
      <p:pic>
        <p:nvPicPr>
          <p:cNvPr id="3" name="Picture 5" descr="Chart&#10;&#10;Description automatically generated">
            <a:extLst>
              <a:ext uri="{FF2B5EF4-FFF2-40B4-BE49-F238E27FC236}">
                <a16:creationId xmlns:a16="http://schemas.microsoft.com/office/drawing/2014/main" id="{9B510D68-2B2B-9FA0-8F50-EC7FC025E1FB}"/>
              </a:ext>
            </a:extLst>
          </p:cNvPr>
          <p:cNvPicPr>
            <a:picLocks noChangeAspect="1"/>
          </p:cNvPicPr>
          <p:nvPr/>
        </p:nvPicPr>
        <p:blipFill>
          <a:blip r:embed="rId3"/>
          <a:stretch>
            <a:fillRect/>
          </a:stretch>
        </p:blipFill>
        <p:spPr>
          <a:xfrm>
            <a:off x="5461000" y="326700"/>
            <a:ext cx="6376292" cy="5645324"/>
          </a:xfrm>
          <a:prstGeom prst="rect">
            <a:avLst/>
          </a:prstGeom>
        </p:spPr>
      </p:pic>
      <p:sp>
        <p:nvSpPr>
          <p:cNvPr id="4" name="TextBox 3">
            <a:extLst>
              <a:ext uri="{FF2B5EF4-FFF2-40B4-BE49-F238E27FC236}">
                <a16:creationId xmlns:a16="http://schemas.microsoft.com/office/drawing/2014/main" id="{5BEAC4E0-52A6-D38A-E2B6-D7B098EBC421}"/>
              </a:ext>
            </a:extLst>
          </p:cNvPr>
          <p:cNvSpPr txBox="1"/>
          <p:nvPr/>
        </p:nvSpPr>
        <p:spPr>
          <a:xfrm>
            <a:off x="262315" y="6038548"/>
            <a:ext cx="116673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panose="02020603050405020304" pitchFamily="18" charset="0"/>
                <a:ea typeface="+mn-lt"/>
                <a:cs typeface="Times New Roman" panose="02020603050405020304" pitchFamily="18" charset="0"/>
              </a:rPr>
              <a:t>In general, </a:t>
            </a:r>
            <a:r>
              <a:rPr lang="en-US" sz="1600" b="1" err="1">
                <a:latin typeface="Times New Roman" panose="02020603050405020304" pitchFamily="18" charset="0"/>
                <a:ea typeface="+mn-lt"/>
                <a:cs typeface="Times New Roman" panose="02020603050405020304" pitchFamily="18" charset="0"/>
              </a:rPr>
              <a:t>droping</a:t>
            </a:r>
            <a:r>
              <a:rPr lang="en-US" sz="1600" b="1">
                <a:latin typeface="Times New Roman" panose="02020603050405020304" pitchFamily="18" charset="0"/>
                <a:ea typeface="+mn-lt"/>
                <a:cs typeface="Times New Roman" panose="02020603050405020304" pitchFamily="18" charset="0"/>
              </a:rPr>
              <a:t> the feature that weighs too much on the estimation did NOT make any sense. Both True Positive predictions and False Negative ones </a:t>
            </a:r>
            <a:r>
              <a:rPr lang="en-US" sz="1600" b="1" err="1">
                <a:latin typeface="Times New Roman" panose="02020603050405020304" pitchFamily="18" charset="0"/>
                <a:ea typeface="+mn-lt"/>
                <a:cs typeface="Times New Roman" panose="02020603050405020304" pitchFamily="18" charset="0"/>
              </a:rPr>
              <a:t>increadably</a:t>
            </a:r>
            <a:r>
              <a:rPr lang="en-US" sz="1600" b="1">
                <a:latin typeface="Times New Roman" panose="02020603050405020304" pitchFamily="18" charset="0"/>
                <a:ea typeface="+mn-lt"/>
                <a:cs typeface="Times New Roman" panose="02020603050405020304" pitchFamily="18" charset="0"/>
              </a:rPr>
              <a:t> decreased.</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769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EAEA-A79B-9C73-E940-32BC4BECA477}"/>
              </a:ext>
            </a:extLst>
          </p:cNvPr>
          <p:cNvSpPr txBox="1">
            <a:spLocks/>
          </p:cNvSpPr>
          <p:nvPr/>
        </p:nvSpPr>
        <p:spPr>
          <a:xfrm>
            <a:off x="0" y="195005"/>
            <a:ext cx="12192000" cy="914400"/>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sz="3600">
                <a:solidFill>
                  <a:schemeClr val="accent1">
                    <a:lumMod val="75000"/>
                  </a:schemeClr>
                </a:solidFill>
                <a:latin typeface="Times New Roman" panose="02020603050405020304" pitchFamily="18" charset="0"/>
                <a:ea typeface="+mj-lt"/>
                <a:cs typeface="Times New Roman" panose="02020603050405020304" pitchFamily="18" charset="0"/>
              </a:rPr>
              <a:t>ROC (Receiver Operating Curve) and AUC (Area Under Curve)</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4" descr="Chart, line chart&#10;&#10;Description automatically generated">
            <a:extLst>
              <a:ext uri="{FF2B5EF4-FFF2-40B4-BE49-F238E27FC236}">
                <a16:creationId xmlns:a16="http://schemas.microsoft.com/office/drawing/2014/main" id="{5869D622-D5D4-D51C-CC89-B618C1500AAA}"/>
              </a:ext>
            </a:extLst>
          </p:cNvPr>
          <p:cNvPicPr>
            <a:picLocks noChangeAspect="1"/>
          </p:cNvPicPr>
          <p:nvPr/>
        </p:nvPicPr>
        <p:blipFill>
          <a:blip r:embed="rId2"/>
          <a:stretch>
            <a:fillRect/>
          </a:stretch>
        </p:blipFill>
        <p:spPr>
          <a:xfrm>
            <a:off x="336550" y="1302426"/>
            <a:ext cx="5613219" cy="3929974"/>
          </a:xfrm>
          <a:prstGeom prst="rect">
            <a:avLst/>
          </a:prstGeom>
        </p:spPr>
      </p:pic>
      <p:pic>
        <p:nvPicPr>
          <p:cNvPr id="4" name="Picture 5">
            <a:extLst>
              <a:ext uri="{FF2B5EF4-FFF2-40B4-BE49-F238E27FC236}">
                <a16:creationId xmlns:a16="http://schemas.microsoft.com/office/drawing/2014/main" id="{214ED52E-B45F-89BE-EDDE-6D3F1F43D344}"/>
              </a:ext>
            </a:extLst>
          </p:cNvPr>
          <p:cNvPicPr>
            <a:picLocks noChangeAspect="1"/>
          </p:cNvPicPr>
          <p:nvPr/>
        </p:nvPicPr>
        <p:blipFill>
          <a:blip r:embed="rId3"/>
          <a:stretch>
            <a:fillRect/>
          </a:stretch>
        </p:blipFill>
        <p:spPr>
          <a:xfrm>
            <a:off x="6242232" y="1223401"/>
            <a:ext cx="5695767" cy="4157685"/>
          </a:xfrm>
          <a:prstGeom prst="rect">
            <a:avLst/>
          </a:prstGeom>
        </p:spPr>
      </p:pic>
      <p:sp>
        <p:nvSpPr>
          <p:cNvPr id="5" name="TextBox 4">
            <a:extLst>
              <a:ext uri="{FF2B5EF4-FFF2-40B4-BE49-F238E27FC236}">
                <a16:creationId xmlns:a16="http://schemas.microsoft.com/office/drawing/2014/main" id="{EEC9BEA7-BF32-A771-8E5C-D4F95609288C}"/>
              </a:ext>
            </a:extLst>
          </p:cNvPr>
          <p:cNvSpPr txBox="1"/>
          <p:nvPr/>
        </p:nvSpPr>
        <p:spPr>
          <a:xfrm>
            <a:off x="336550" y="5609079"/>
            <a:ext cx="11595100" cy="830997"/>
          </a:xfrm>
          <a:prstGeom prst="rect">
            <a:avLst/>
          </a:prstGeom>
          <a:noFill/>
        </p:spPr>
        <p:txBody>
          <a:bodyPr wrap="square" rtlCol="0">
            <a:spAutoFit/>
          </a:bodyPr>
          <a:lstStyle/>
          <a:p>
            <a:r>
              <a:rPr lang="en-IN" sz="1600" b="0" i="0">
                <a:solidFill>
                  <a:srgbClr val="374151"/>
                </a:solidFill>
                <a:effectLst/>
                <a:latin typeface="Times New Roman" panose="02020603050405020304" pitchFamily="18" charset="0"/>
                <a:cs typeface="Times New Roman" panose="02020603050405020304" pitchFamily="18" charset="0"/>
              </a:rPr>
              <a:t>Decision trees are a simple and interpretable algorithm that can handle both numerical and categorical data. However, they are also prone to overfitting if the tree is too deep or if the hyperparameters are not carefully tuned. Therefore, it's important to use techniques such as pruning and cross-validation to prevent overfitting and achieve optimal performance.</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161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118B-CE45-8827-74E4-DDD6A9F39E94}"/>
              </a:ext>
            </a:extLst>
          </p:cNvPr>
          <p:cNvSpPr txBox="1">
            <a:spLocks/>
          </p:cNvSpPr>
          <p:nvPr/>
        </p:nvSpPr>
        <p:spPr>
          <a:xfrm>
            <a:off x="-1" y="258184"/>
            <a:ext cx="12192000" cy="850899"/>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04. The Implementation of Random Forest (RF)</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4">
            <a:extLst>
              <a:ext uri="{FF2B5EF4-FFF2-40B4-BE49-F238E27FC236}">
                <a16:creationId xmlns:a16="http://schemas.microsoft.com/office/drawing/2014/main" id="{61E14E30-3FBA-6D7A-7833-02CA75034DB4}"/>
              </a:ext>
            </a:extLst>
          </p:cNvPr>
          <p:cNvSpPr txBox="1">
            <a:spLocks/>
          </p:cNvSpPr>
          <p:nvPr/>
        </p:nvSpPr>
        <p:spPr>
          <a:xfrm>
            <a:off x="384687" y="862704"/>
            <a:ext cx="11422625" cy="581660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Gather and pre-process data: Collect a labelled dataset and pre-process the data to ensure that it is clean and ready for use in training a random forest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Split the dataset: Split the dataset into a training set and a testing set. The training set will be used to train the random forest model, and the testing set will be used to evaluate the performance of the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Choose the number of trees: The number of trees is a key hyperparameter of the random forest algorithm, as it determines the number of decision trees that are used to classify the data. Typically, increasing the number of trees will lead to better performance, but at the cost of longer training time.</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Train the random forest model: Train the random forest model on the training set by building multiple decision trees using a random subset of the features and samples. This randomness helps to reduce overfitting and improve the performance of the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Evaluate the performance: Evaluate the performance of the random forest model on the testing set by computing metrics such as accuracy, precision, recall, and F1-score. These metrics provide a measure of how well the model is able to classify the testing data.</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Tune the hyperparameters: Fine-tune the hyperparameters of the random forest model, such as the maximum depth of the trees, the minimum number of samples required to split a node, and the minimum number of samples required to be at a leaf node, to improve the performance of the model.</a:t>
            </a:r>
          </a:p>
          <a:p>
            <a:pPr>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Make predictions: Once the random forest model is trained and tuned, it can be used to make predictions on new, unseen data by aggregating the predictions of the individual decision trees.</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9554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EF4F-02B3-4D89-23E0-BD7438C2B6DA}"/>
              </a:ext>
            </a:extLst>
          </p:cNvPr>
          <p:cNvSpPr>
            <a:spLocks noGrp="1"/>
          </p:cNvSpPr>
          <p:nvPr>
            <p:ph type="ctrTitle"/>
          </p:nvPr>
        </p:nvSpPr>
        <p:spPr>
          <a:xfrm>
            <a:off x="0" y="0"/>
            <a:ext cx="12192000" cy="1053281"/>
          </a:xfrm>
        </p:spPr>
        <p:txBody>
          <a:bodyPr>
            <a:noAutofit/>
          </a:body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Modelling Random Forest (RF) with Default Parameters</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with low confidence">
            <a:extLst>
              <a:ext uri="{FF2B5EF4-FFF2-40B4-BE49-F238E27FC236}">
                <a16:creationId xmlns:a16="http://schemas.microsoft.com/office/drawing/2014/main" id="{ACD79043-97F2-3CAA-D66B-86741F37DFE4}"/>
              </a:ext>
            </a:extLst>
          </p:cNvPr>
          <p:cNvPicPr>
            <a:picLocks noChangeAspect="1"/>
          </p:cNvPicPr>
          <p:nvPr/>
        </p:nvPicPr>
        <p:blipFill>
          <a:blip r:embed="rId2"/>
          <a:stretch>
            <a:fillRect/>
          </a:stretch>
        </p:blipFill>
        <p:spPr>
          <a:xfrm>
            <a:off x="838200" y="1523999"/>
            <a:ext cx="6223000" cy="5334001"/>
          </a:xfrm>
          <a:prstGeom prst="rect">
            <a:avLst/>
          </a:prstGeom>
        </p:spPr>
      </p:pic>
      <p:pic>
        <p:nvPicPr>
          <p:cNvPr id="11" name="Picture 10" descr="Chart&#10;&#10;Description automatically generated">
            <a:extLst>
              <a:ext uri="{FF2B5EF4-FFF2-40B4-BE49-F238E27FC236}">
                <a16:creationId xmlns:a16="http://schemas.microsoft.com/office/drawing/2014/main" id="{F80A6E35-E36B-8EE8-EC93-BB99B637383F}"/>
              </a:ext>
            </a:extLst>
          </p:cNvPr>
          <p:cNvPicPr>
            <a:picLocks noChangeAspect="1"/>
          </p:cNvPicPr>
          <p:nvPr/>
        </p:nvPicPr>
        <p:blipFill>
          <a:blip r:embed="rId3"/>
          <a:stretch>
            <a:fillRect/>
          </a:stretch>
        </p:blipFill>
        <p:spPr>
          <a:xfrm>
            <a:off x="6515099" y="1193801"/>
            <a:ext cx="5676901" cy="5664199"/>
          </a:xfrm>
          <a:prstGeom prst="rect">
            <a:avLst/>
          </a:prstGeom>
        </p:spPr>
      </p:pic>
    </p:spTree>
    <p:extLst>
      <p:ext uri="{BB962C8B-B14F-4D97-AF65-F5344CB8AC3E}">
        <p14:creationId xmlns:p14="http://schemas.microsoft.com/office/powerpoint/2010/main" val="3582042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D26E-26DE-B4FD-F044-6F20291DCACC}"/>
              </a:ext>
            </a:extLst>
          </p:cNvPr>
          <p:cNvSpPr txBox="1">
            <a:spLocks/>
          </p:cNvSpPr>
          <p:nvPr/>
        </p:nvSpPr>
        <p:spPr>
          <a:xfrm>
            <a:off x="0" y="322730"/>
            <a:ext cx="12192000" cy="1036637"/>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Cross-Validating Random Forest (RF)</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Table&#10;&#10;Description automatically generated with medium confidence">
            <a:extLst>
              <a:ext uri="{FF2B5EF4-FFF2-40B4-BE49-F238E27FC236}">
                <a16:creationId xmlns:a16="http://schemas.microsoft.com/office/drawing/2014/main" id="{D08E650B-DB49-6650-303E-8C1907E5C90D}"/>
              </a:ext>
            </a:extLst>
          </p:cNvPr>
          <p:cNvPicPr>
            <a:picLocks noChangeAspect="1"/>
          </p:cNvPicPr>
          <p:nvPr/>
        </p:nvPicPr>
        <p:blipFill>
          <a:blip r:embed="rId2"/>
          <a:stretch>
            <a:fillRect/>
          </a:stretch>
        </p:blipFill>
        <p:spPr>
          <a:xfrm>
            <a:off x="2130014" y="879839"/>
            <a:ext cx="7772400" cy="356076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8D31ADE7-A904-38E0-B0D9-35D1E7F66506}"/>
              </a:ext>
            </a:extLst>
          </p:cNvPr>
          <p:cNvPicPr>
            <a:picLocks noChangeAspect="1"/>
          </p:cNvPicPr>
          <p:nvPr/>
        </p:nvPicPr>
        <p:blipFill>
          <a:blip r:embed="rId3"/>
          <a:stretch>
            <a:fillRect/>
          </a:stretch>
        </p:blipFill>
        <p:spPr>
          <a:xfrm>
            <a:off x="2175286" y="4279900"/>
            <a:ext cx="7772400" cy="2578100"/>
          </a:xfrm>
          <a:prstGeom prst="rect">
            <a:avLst/>
          </a:prstGeom>
        </p:spPr>
      </p:pic>
    </p:spTree>
    <p:extLst>
      <p:ext uri="{BB962C8B-B14F-4D97-AF65-F5344CB8AC3E}">
        <p14:creationId xmlns:p14="http://schemas.microsoft.com/office/powerpoint/2010/main" val="2473026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5159-89E1-E4D4-7BF9-A6AD50A34BC8}"/>
              </a:ext>
            </a:extLst>
          </p:cNvPr>
          <p:cNvSpPr>
            <a:spLocks noGrp="1"/>
          </p:cNvSpPr>
          <p:nvPr>
            <p:ph type="ctrTitle"/>
          </p:nvPr>
        </p:nvSpPr>
        <p:spPr>
          <a:xfrm>
            <a:off x="1" y="330201"/>
            <a:ext cx="12192000" cy="1244600"/>
          </a:xfrm>
        </p:spPr>
        <p:txBody>
          <a:body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Modelling Decision Tree (DT) with Best Parameters  Using </a:t>
            </a:r>
            <a:r>
              <a:rPr lang="en-US" err="1">
                <a:solidFill>
                  <a:schemeClr val="accent1">
                    <a:lumMod val="75000"/>
                  </a:schemeClr>
                </a:solidFill>
                <a:latin typeface="Times New Roman" panose="02020603050405020304" pitchFamily="18" charset="0"/>
                <a:ea typeface="+mj-lt"/>
                <a:cs typeface="Times New Roman" panose="02020603050405020304" pitchFamily="18" charset="0"/>
              </a:rPr>
              <a:t>GridSeachCV</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9F2BC95A-702E-849B-C542-C3322188031E}"/>
              </a:ext>
            </a:extLst>
          </p:cNvPr>
          <p:cNvPicPr>
            <a:picLocks noChangeAspect="1"/>
          </p:cNvPicPr>
          <p:nvPr/>
        </p:nvPicPr>
        <p:blipFill>
          <a:blip r:embed="rId2"/>
          <a:stretch>
            <a:fillRect/>
          </a:stretch>
        </p:blipFill>
        <p:spPr>
          <a:xfrm>
            <a:off x="508000" y="1574801"/>
            <a:ext cx="5588000" cy="4914899"/>
          </a:xfrm>
          <a:prstGeom prst="rect">
            <a:avLst/>
          </a:prstGeom>
        </p:spPr>
      </p:pic>
      <p:pic>
        <p:nvPicPr>
          <p:cNvPr id="7" name="Picture 6" descr="Chart&#10;&#10;Description automatically generated">
            <a:extLst>
              <a:ext uri="{FF2B5EF4-FFF2-40B4-BE49-F238E27FC236}">
                <a16:creationId xmlns:a16="http://schemas.microsoft.com/office/drawing/2014/main" id="{470B7718-D8BB-E8EC-41DE-E0FBB31F75BF}"/>
              </a:ext>
            </a:extLst>
          </p:cNvPr>
          <p:cNvPicPr>
            <a:picLocks noChangeAspect="1"/>
          </p:cNvPicPr>
          <p:nvPr/>
        </p:nvPicPr>
        <p:blipFill>
          <a:blip r:embed="rId3"/>
          <a:stretch>
            <a:fillRect/>
          </a:stretch>
        </p:blipFill>
        <p:spPr>
          <a:xfrm>
            <a:off x="5981700" y="1574800"/>
            <a:ext cx="6210300" cy="5283199"/>
          </a:xfrm>
          <a:prstGeom prst="rect">
            <a:avLst/>
          </a:prstGeom>
        </p:spPr>
      </p:pic>
    </p:spTree>
    <p:extLst>
      <p:ext uri="{BB962C8B-B14F-4D97-AF65-F5344CB8AC3E}">
        <p14:creationId xmlns:p14="http://schemas.microsoft.com/office/powerpoint/2010/main" val="316316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A583-0D78-8975-4475-772368FC32A3}"/>
              </a:ext>
            </a:extLst>
          </p:cNvPr>
          <p:cNvSpPr txBox="1">
            <a:spLocks/>
          </p:cNvSpPr>
          <p:nvPr/>
        </p:nvSpPr>
        <p:spPr>
          <a:xfrm>
            <a:off x="0" y="1095785"/>
            <a:ext cx="12192000" cy="1131048"/>
          </a:xfrm>
          <a:prstGeom prst="rect">
            <a:avLst/>
          </a:prstGeom>
        </p:spPr>
        <p:txBody>
          <a:bodyPr anchor="ctr">
            <a:normAutofit fontScale="975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T" sz="3600">
                <a:solidFill>
                  <a:schemeClr val="accent1">
                    <a:lumMod val="75000"/>
                  </a:schemeClr>
                </a:solidFill>
                <a:latin typeface="Times New Roman" panose="02020603050405020304" pitchFamily="18" charset="0"/>
                <a:cs typeface="Times New Roman" panose="02020603050405020304" pitchFamily="18" charset="0"/>
              </a:rPr>
              <a:t>1.4</a:t>
            </a:r>
            <a:r>
              <a:rPr lang="en-US" sz="3600">
                <a:solidFill>
                  <a:schemeClr val="accent1">
                    <a:lumMod val="75000"/>
                  </a:schemeClr>
                </a:solidFill>
                <a:latin typeface="Times New Roman" panose="02020603050405020304" pitchFamily="18" charset="0"/>
                <a:cs typeface="Times New Roman" panose="02020603050405020304" pitchFamily="18" charset="0"/>
              </a:rPr>
              <a:t>.</a:t>
            </a:r>
            <a:r>
              <a:rPr lang="en-IT" sz="3600">
                <a:solidFill>
                  <a:schemeClr val="accent1">
                    <a:lumMod val="75000"/>
                  </a:schemeClr>
                </a:solidFill>
                <a:latin typeface="Times New Roman" panose="02020603050405020304" pitchFamily="18" charset="0"/>
                <a:cs typeface="Times New Roman" panose="02020603050405020304" pitchFamily="18" charset="0"/>
              </a:rPr>
              <a:t> What the problem is</a:t>
            </a:r>
            <a:r>
              <a:rPr lang="en-US" sz="3600">
                <a:solidFill>
                  <a:schemeClr val="accent1">
                    <a:lumMod val="75000"/>
                  </a:schemeClr>
                </a:solidFill>
                <a:latin typeface="Times New Roman" panose="02020603050405020304" pitchFamily="18" charset="0"/>
                <a:cs typeface="Times New Roman" panose="02020603050405020304" pitchFamily="18" charset="0"/>
              </a:rPr>
              <a:t> </a:t>
            </a:r>
            <a:r>
              <a:rPr lang="en-IT" sz="3600">
                <a:solidFill>
                  <a:schemeClr val="accent1">
                    <a:lumMod val="75000"/>
                  </a:schemeClr>
                </a:solidFill>
                <a:latin typeface="Times New Roman" panose="02020603050405020304" pitchFamily="18" charset="0"/>
                <a:cs typeface="Times New Roman" panose="02020603050405020304" pitchFamily="18" charset="0"/>
              </a:rPr>
              <a:t>?</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1F04F91-41F7-D4DC-A689-1826A9F25C98}"/>
              </a:ext>
            </a:extLst>
          </p:cNvPr>
          <p:cNvSpPr txBox="1">
            <a:spLocks/>
          </p:cNvSpPr>
          <p:nvPr/>
        </p:nvSpPr>
        <p:spPr>
          <a:xfrm>
            <a:off x="2517290" y="1408924"/>
            <a:ext cx="8993393" cy="4482383"/>
          </a:xfrm>
          <a:prstGeom prst="rect">
            <a:avLst/>
          </a:prstGeom>
        </p:spPr>
        <p:txBody>
          <a:bodyPr anchor="ct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latin typeface="Times New Roman" panose="02020603050405020304" pitchFamily="18" charset="0"/>
                <a:cs typeface="Times New Roman" panose="02020603050405020304" pitchFamily="18" charset="0"/>
              </a:rPr>
              <a:t> In the given study, we have a binary classification problem.</a:t>
            </a:r>
          </a:p>
          <a:p>
            <a:r>
              <a:rPr lang="en-GB" sz="1600">
                <a:latin typeface="Times New Roman" panose="02020603050405020304" pitchFamily="18" charset="0"/>
                <a:cs typeface="Times New Roman" panose="02020603050405020304" pitchFamily="18" charset="0"/>
              </a:rPr>
              <a:t> We will make a prediction on the target variable </a:t>
            </a:r>
            <a:r>
              <a:rPr lang="en-GB" sz="1600" b="1" err="1">
                <a:latin typeface="Times New Roman" panose="02020603050405020304" pitchFamily="18" charset="0"/>
                <a:cs typeface="Times New Roman" panose="02020603050405020304" pitchFamily="18" charset="0"/>
              </a:rPr>
              <a:t>HeartDisease</a:t>
            </a:r>
            <a:endParaRPr lang="en-GB" sz="1600">
              <a:latin typeface="Times New Roman" panose="02020603050405020304" pitchFamily="18" charset="0"/>
              <a:cs typeface="Times New Roman" panose="02020603050405020304" pitchFamily="18" charset="0"/>
            </a:endParaRPr>
          </a:p>
          <a:p>
            <a:r>
              <a:rPr lang="en-GB" sz="1600">
                <a:latin typeface="Times New Roman" panose="02020603050405020304" pitchFamily="18" charset="0"/>
                <a:cs typeface="Times New Roman" panose="02020603050405020304" pitchFamily="18" charset="0"/>
              </a:rPr>
              <a:t> Lastly, we will build a variety of Classification models and compare the models giving the best prediction on Heart Disease.</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6818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7F5-1C2B-0CE5-087D-BFCAAB3A3D40}"/>
              </a:ext>
            </a:extLst>
          </p:cNvPr>
          <p:cNvSpPr>
            <a:spLocks noGrp="1"/>
          </p:cNvSpPr>
          <p:nvPr>
            <p:ph type="ctrTitle"/>
          </p:nvPr>
        </p:nvSpPr>
        <p:spPr>
          <a:xfrm>
            <a:off x="0" y="0"/>
            <a:ext cx="12192000" cy="1087437"/>
          </a:xfrm>
        </p:spPr>
        <p:txBody>
          <a:bodyPr>
            <a:normAutofit/>
          </a:bodyPr>
          <a:lstStyle/>
          <a:p>
            <a:pPr algn="ctr"/>
            <a:r>
              <a:rPr lang="en-US">
                <a:solidFill>
                  <a:schemeClr val="accent1">
                    <a:lumMod val="75000"/>
                  </a:schemeClr>
                </a:solidFill>
                <a:latin typeface="Times New Roman" panose="02020603050405020304" pitchFamily="18" charset="0"/>
                <a:ea typeface="+mj-lt"/>
                <a:cs typeface="Times New Roman" panose="02020603050405020304" pitchFamily="18" charset="0"/>
              </a:rPr>
              <a:t>Feature Importance for Decision Tree (DT) Model</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4BFD8D0-937C-C8F7-8280-85DD07C5C1EB}"/>
              </a:ext>
            </a:extLst>
          </p:cNvPr>
          <p:cNvSpPr>
            <a:spLocks noGrp="1"/>
          </p:cNvSpPr>
          <p:nvPr>
            <p:ph type="subTitle" idx="1"/>
          </p:nvPr>
        </p:nvSpPr>
        <p:spPr>
          <a:xfrm>
            <a:off x="0" y="1087437"/>
            <a:ext cx="12192000" cy="692752"/>
          </a:xfrm>
        </p:spPr>
        <p:txBody>
          <a:bodyPr>
            <a:normAutofit/>
          </a:bodyPr>
          <a:lstStyle/>
          <a:p>
            <a:pPr algn="ctr"/>
            <a:r>
              <a:rPr lang="en-US" sz="1600">
                <a:latin typeface="Times New Roman" panose="02020603050405020304" pitchFamily="18" charset="0"/>
                <a:cs typeface="Times New Roman" panose="02020603050405020304" pitchFamily="18" charset="0"/>
              </a:rPr>
              <a:t>Let’s compare the results with the ones found via Decision tree</a:t>
            </a:r>
          </a:p>
        </p:txBody>
      </p:sp>
      <p:pic>
        <p:nvPicPr>
          <p:cNvPr id="7" name="Picture 6" descr="Chart, funnel chart&#10;&#10;Description automatically generated">
            <a:extLst>
              <a:ext uri="{FF2B5EF4-FFF2-40B4-BE49-F238E27FC236}">
                <a16:creationId xmlns:a16="http://schemas.microsoft.com/office/drawing/2014/main" id="{E92AD534-5D8E-F172-C364-2C90703866AA}"/>
              </a:ext>
            </a:extLst>
          </p:cNvPr>
          <p:cNvPicPr>
            <a:picLocks noChangeAspect="1"/>
          </p:cNvPicPr>
          <p:nvPr/>
        </p:nvPicPr>
        <p:blipFill>
          <a:blip r:embed="rId2"/>
          <a:stretch>
            <a:fillRect/>
          </a:stretch>
        </p:blipFill>
        <p:spPr>
          <a:xfrm>
            <a:off x="425450" y="1780189"/>
            <a:ext cx="5822950" cy="5077811"/>
          </a:xfrm>
          <a:prstGeom prst="rect">
            <a:avLst/>
          </a:prstGeom>
        </p:spPr>
      </p:pic>
      <p:pic>
        <p:nvPicPr>
          <p:cNvPr id="9" name="Picture 8" descr="Chart, bar chart&#10;&#10;Description automatically generated">
            <a:extLst>
              <a:ext uri="{FF2B5EF4-FFF2-40B4-BE49-F238E27FC236}">
                <a16:creationId xmlns:a16="http://schemas.microsoft.com/office/drawing/2014/main" id="{E46F3E6C-1070-D067-F01E-C84C3E4ABB6A}"/>
              </a:ext>
            </a:extLst>
          </p:cNvPr>
          <p:cNvPicPr>
            <a:picLocks noChangeAspect="1"/>
          </p:cNvPicPr>
          <p:nvPr/>
        </p:nvPicPr>
        <p:blipFill>
          <a:blip r:embed="rId3"/>
          <a:stretch>
            <a:fillRect/>
          </a:stretch>
        </p:blipFill>
        <p:spPr>
          <a:xfrm>
            <a:off x="6248400" y="1780189"/>
            <a:ext cx="5943600" cy="5077811"/>
          </a:xfrm>
          <a:prstGeom prst="rect">
            <a:avLst/>
          </a:prstGeom>
        </p:spPr>
      </p:pic>
    </p:spTree>
    <p:extLst>
      <p:ext uri="{BB962C8B-B14F-4D97-AF65-F5344CB8AC3E}">
        <p14:creationId xmlns:p14="http://schemas.microsoft.com/office/powerpoint/2010/main" val="812970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CBA0-78DC-74CF-42B1-DD9A4A79B09E}"/>
              </a:ext>
            </a:extLst>
          </p:cNvPr>
          <p:cNvSpPr>
            <a:spLocks noGrp="1"/>
          </p:cNvSpPr>
          <p:nvPr>
            <p:ph type="ctrTitle"/>
          </p:nvPr>
        </p:nvSpPr>
        <p:spPr>
          <a:xfrm>
            <a:off x="1" y="157163"/>
            <a:ext cx="12192000" cy="1062037"/>
          </a:xfrm>
        </p:spPr>
        <p:txBody>
          <a:bodyPr>
            <a:noAutofit/>
          </a:bodyPr>
          <a:lstStyle/>
          <a:p>
            <a:r>
              <a:rPr lang="en-US">
                <a:solidFill>
                  <a:schemeClr val="accent1">
                    <a:lumMod val="75000"/>
                  </a:schemeClr>
                </a:solidFill>
                <a:latin typeface="Times New Roman" panose="02020603050405020304" pitchFamily="18" charset="0"/>
                <a:ea typeface="+mj-lt"/>
                <a:cs typeface="Times New Roman" panose="02020603050405020304" pitchFamily="18" charset="0"/>
              </a:rPr>
              <a:t>ROC (Receiver Operating Curve) and AUC (Area Under Curve)</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descr="Chart, line chart&#10;&#10;Description automatically generated">
            <a:extLst>
              <a:ext uri="{FF2B5EF4-FFF2-40B4-BE49-F238E27FC236}">
                <a16:creationId xmlns:a16="http://schemas.microsoft.com/office/drawing/2014/main" id="{01A37490-F3DE-7476-BEDB-B5CBF8FDFB3E}"/>
              </a:ext>
            </a:extLst>
          </p:cNvPr>
          <p:cNvPicPr>
            <a:picLocks noChangeAspect="1"/>
          </p:cNvPicPr>
          <p:nvPr/>
        </p:nvPicPr>
        <p:blipFill>
          <a:blip r:embed="rId2"/>
          <a:stretch>
            <a:fillRect/>
          </a:stretch>
        </p:blipFill>
        <p:spPr>
          <a:xfrm>
            <a:off x="127001" y="1219200"/>
            <a:ext cx="5765799" cy="5638800"/>
          </a:xfrm>
          <a:prstGeom prst="rect">
            <a:avLst/>
          </a:prstGeom>
        </p:spPr>
      </p:pic>
      <p:pic>
        <p:nvPicPr>
          <p:cNvPr id="7" name="Picture 6" descr="Chart, line chart&#10;&#10;Description automatically generated">
            <a:extLst>
              <a:ext uri="{FF2B5EF4-FFF2-40B4-BE49-F238E27FC236}">
                <a16:creationId xmlns:a16="http://schemas.microsoft.com/office/drawing/2014/main" id="{96F0AC04-0EBB-1361-86F8-82658A1C9168}"/>
              </a:ext>
            </a:extLst>
          </p:cNvPr>
          <p:cNvPicPr>
            <a:picLocks noChangeAspect="1"/>
          </p:cNvPicPr>
          <p:nvPr/>
        </p:nvPicPr>
        <p:blipFill>
          <a:blip r:embed="rId3"/>
          <a:stretch>
            <a:fillRect/>
          </a:stretch>
        </p:blipFill>
        <p:spPr>
          <a:xfrm>
            <a:off x="5892800" y="1219199"/>
            <a:ext cx="6299200" cy="5638799"/>
          </a:xfrm>
          <a:prstGeom prst="rect">
            <a:avLst/>
          </a:prstGeom>
        </p:spPr>
      </p:pic>
    </p:spTree>
    <p:extLst>
      <p:ext uri="{BB962C8B-B14F-4D97-AF65-F5344CB8AC3E}">
        <p14:creationId xmlns:p14="http://schemas.microsoft.com/office/powerpoint/2010/main" val="55365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43AF-C904-3E25-0E32-30541B5218AA}"/>
              </a:ext>
            </a:extLst>
          </p:cNvPr>
          <p:cNvSpPr>
            <a:spLocks noGrp="1"/>
          </p:cNvSpPr>
          <p:nvPr>
            <p:ph type="ctrTitle"/>
          </p:nvPr>
        </p:nvSpPr>
        <p:spPr>
          <a:xfrm>
            <a:off x="228601" y="373063"/>
            <a:ext cx="11772899" cy="871537"/>
          </a:xfrm>
        </p:spPr>
        <p:txBody>
          <a:bodyPr/>
          <a:lstStyle/>
          <a:p>
            <a:pPr algn="ctr"/>
            <a:r>
              <a:rPr lang="en-US">
                <a:solidFill>
                  <a:schemeClr val="accent1">
                    <a:lumMod val="75000"/>
                  </a:schemeClr>
                </a:solidFill>
                <a:latin typeface="Times New Roman" panose="02020603050405020304" pitchFamily="18" charset="0"/>
                <a:cs typeface="Times New Roman" panose="02020603050405020304" pitchFamily="18" charset="0"/>
              </a:rPr>
              <a:t>The Visualization of a Tree</a:t>
            </a:r>
          </a:p>
        </p:txBody>
      </p:sp>
      <p:pic>
        <p:nvPicPr>
          <p:cNvPr id="5" name="Picture 4" descr="Chart&#10;&#10;Description automatically generated">
            <a:extLst>
              <a:ext uri="{FF2B5EF4-FFF2-40B4-BE49-F238E27FC236}">
                <a16:creationId xmlns:a16="http://schemas.microsoft.com/office/drawing/2014/main" id="{5BBE8358-7C4D-E796-0D38-AE961004EAE8}"/>
              </a:ext>
            </a:extLst>
          </p:cNvPr>
          <p:cNvPicPr>
            <a:picLocks noChangeAspect="1"/>
          </p:cNvPicPr>
          <p:nvPr/>
        </p:nvPicPr>
        <p:blipFill>
          <a:blip r:embed="rId2"/>
          <a:stretch>
            <a:fillRect/>
          </a:stretch>
        </p:blipFill>
        <p:spPr>
          <a:xfrm>
            <a:off x="0" y="1549401"/>
            <a:ext cx="12192000" cy="5308600"/>
          </a:xfrm>
          <a:prstGeom prst="rect">
            <a:avLst/>
          </a:prstGeom>
        </p:spPr>
      </p:pic>
    </p:spTree>
    <p:extLst>
      <p:ext uri="{BB962C8B-B14F-4D97-AF65-F5344CB8AC3E}">
        <p14:creationId xmlns:p14="http://schemas.microsoft.com/office/powerpoint/2010/main" val="14876705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9CA1-7288-DC33-AEA2-615F6461BBB4}"/>
              </a:ext>
            </a:extLst>
          </p:cNvPr>
          <p:cNvSpPr txBox="1">
            <a:spLocks/>
          </p:cNvSpPr>
          <p:nvPr/>
        </p:nvSpPr>
        <p:spPr>
          <a:xfrm>
            <a:off x="0" y="308506"/>
            <a:ext cx="12192000" cy="884237"/>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a:solidFill>
                  <a:schemeClr val="accent1">
                    <a:lumMod val="75000"/>
                  </a:schemeClr>
                </a:solidFill>
                <a:latin typeface="Times New Roman" panose="02020603050405020304" pitchFamily="18" charset="0"/>
                <a:cs typeface="Times New Roman" panose="02020603050405020304" pitchFamily="18" charset="0"/>
              </a:rPr>
              <a:t>05. The k-Nearest Neighbour (k-NN) classifier</a:t>
            </a: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502734E-9893-04C4-A47F-ECC7BC635CE1}"/>
              </a:ext>
            </a:extLst>
          </p:cNvPr>
          <p:cNvSpPr txBox="1">
            <a:spLocks/>
          </p:cNvSpPr>
          <p:nvPr/>
        </p:nvSpPr>
        <p:spPr>
          <a:xfrm>
            <a:off x="177800" y="934559"/>
            <a:ext cx="11607800" cy="592344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Collect your dataset: You will need a dataset with labelled examples of the class you want to classify. The dataset should be split into training and testing sets. The training set will be used to train the model, while the testing set will be used to evaluate the performance of the model.</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Normalize the data: Normalize the data to ensure that all features are on the same scale. This step is crucial to prevent certain features from dominating others in the calculation of distances.</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Choose the value of k: Choose a value for k, which is the number of nearest neighbours to consider. A good rule of thumb is to use an odd number for k to avoid ties.</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Calculate distances: Calculate the distance between the test point and all the training points in the dataset. The most common distance metrics used are Euclidean distance and Manhattan distance.</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Find the k-nearest neighbours: Select the k-nearest neighbours to the test point based on the distances calculated in the previous step.</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Assign a class: Assign a class to the test point based on the most common class among the k-nearest neighbours. For example, if the majority of the k-nearest neighbours are of class A, then the test point is assigned to class A.</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Evaluate the model: Evaluate the performance of the model using the testing set. Common performance metrics for classification problems are accuracy, precision, recall, and F1 score.</a:t>
            </a:r>
          </a:p>
          <a:p>
            <a:pPr algn="just">
              <a:buFont typeface="+mj-lt"/>
              <a:buAutoNum type="arabicPeriod"/>
            </a:pPr>
            <a:r>
              <a:rPr lang="en-IN" sz="1600">
                <a:solidFill>
                  <a:srgbClr val="374151"/>
                </a:solidFill>
                <a:latin typeface="Times New Roman" panose="02020603050405020304" pitchFamily="18" charset="0"/>
                <a:cs typeface="Times New Roman" panose="02020603050405020304" pitchFamily="18" charset="0"/>
              </a:rPr>
              <a:t>Tune hyperparameters: Experiment with different values of k and other hyperparameters to improve the performance of the model.</a:t>
            </a:r>
          </a:p>
          <a:p>
            <a:pPr algn="just"/>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179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DF05-DFE3-74A2-818C-E5DAF595E3ED}"/>
              </a:ext>
            </a:extLst>
          </p:cNvPr>
          <p:cNvSpPr>
            <a:spLocks noGrp="1"/>
          </p:cNvSpPr>
          <p:nvPr>
            <p:ph type="title"/>
          </p:nvPr>
        </p:nvSpPr>
        <p:spPr>
          <a:xfrm>
            <a:off x="203200" y="127001"/>
            <a:ext cx="11988800" cy="1473199"/>
          </a:xfrm>
        </p:spPr>
        <p:txBody>
          <a:bodyPr>
            <a:noAutofit/>
          </a:bodyPr>
          <a:lstStyle/>
          <a:p>
            <a:pPr algn="ctr"/>
            <a:r>
              <a:rPr lang="en-IN" sz="3600">
                <a:solidFill>
                  <a:schemeClr val="accent1">
                    <a:lumMod val="75000"/>
                  </a:schemeClr>
                </a:solidFill>
                <a:effectLst/>
                <a:latin typeface="Times New Roman" panose="02020603050405020304" pitchFamily="18" charset="0"/>
                <a:cs typeface="Times New Roman" panose="02020603050405020304" pitchFamily="18" charset="0"/>
              </a:rPr>
              <a:t>Modelling K-Nearest Neighbour (KNN) with Default Parameters</a:t>
            </a:r>
            <a:br>
              <a:rPr lang="en-IN" sz="3600">
                <a:solidFill>
                  <a:schemeClr val="accent1">
                    <a:lumMod val="75000"/>
                  </a:schemeClr>
                </a:solidFill>
                <a:effectLst/>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with low confidence">
            <a:extLst>
              <a:ext uri="{FF2B5EF4-FFF2-40B4-BE49-F238E27FC236}">
                <a16:creationId xmlns:a16="http://schemas.microsoft.com/office/drawing/2014/main" id="{83FB59D6-5F9C-698E-048C-1105FF1C7491}"/>
              </a:ext>
            </a:extLst>
          </p:cNvPr>
          <p:cNvPicPr>
            <a:picLocks noChangeAspect="1"/>
          </p:cNvPicPr>
          <p:nvPr/>
        </p:nvPicPr>
        <p:blipFill>
          <a:blip r:embed="rId2"/>
          <a:stretch>
            <a:fillRect/>
          </a:stretch>
        </p:blipFill>
        <p:spPr>
          <a:xfrm>
            <a:off x="473922" y="1270756"/>
            <a:ext cx="5828476" cy="5345944"/>
          </a:xfrm>
          <a:prstGeom prst="rect">
            <a:avLst/>
          </a:prstGeom>
        </p:spPr>
      </p:pic>
      <p:pic>
        <p:nvPicPr>
          <p:cNvPr id="9" name="Picture 8" descr="Chart&#10;&#10;Description automatically generated">
            <a:extLst>
              <a:ext uri="{FF2B5EF4-FFF2-40B4-BE49-F238E27FC236}">
                <a16:creationId xmlns:a16="http://schemas.microsoft.com/office/drawing/2014/main" id="{63B5A4EA-B381-5F01-4EFC-C440CE52D6FF}"/>
              </a:ext>
            </a:extLst>
          </p:cNvPr>
          <p:cNvPicPr>
            <a:picLocks noChangeAspect="1"/>
          </p:cNvPicPr>
          <p:nvPr/>
        </p:nvPicPr>
        <p:blipFill>
          <a:blip r:embed="rId3"/>
          <a:stretch>
            <a:fillRect/>
          </a:stretch>
        </p:blipFill>
        <p:spPr>
          <a:xfrm>
            <a:off x="5676900" y="1439920"/>
            <a:ext cx="5948504" cy="5007616"/>
          </a:xfrm>
          <a:prstGeom prst="rect">
            <a:avLst/>
          </a:prstGeom>
        </p:spPr>
      </p:pic>
    </p:spTree>
    <p:extLst>
      <p:ext uri="{BB962C8B-B14F-4D97-AF65-F5344CB8AC3E}">
        <p14:creationId xmlns:p14="http://schemas.microsoft.com/office/powerpoint/2010/main" val="3598804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725F-F2EE-CE1B-B273-5EDBF90669DD}"/>
              </a:ext>
            </a:extLst>
          </p:cNvPr>
          <p:cNvSpPr>
            <a:spLocks noGrp="1"/>
          </p:cNvSpPr>
          <p:nvPr>
            <p:ph type="title"/>
          </p:nvPr>
        </p:nvSpPr>
        <p:spPr>
          <a:xfrm>
            <a:off x="0" y="334378"/>
            <a:ext cx="12192000" cy="953669"/>
          </a:xfrm>
        </p:spPr>
        <p:txBody>
          <a:bodyPr>
            <a:noAutofit/>
          </a:bodyPr>
          <a:lstStyle/>
          <a:p>
            <a:pPr algn="ctr"/>
            <a:r>
              <a:rPr lang="en-IN" sz="3600">
                <a:solidFill>
                  <a:schemeClr val="accent1">
                    <a:lumMod val="75000"/>
                  </a:schemeClr>
                </a:solidFill>
                <a:effectLst/>
                <a:latin typeface="Times New Roman" panose="02020603050405020304" pitchFamily="18" charset="0"/>
                <a:cs typeface="Times New Roman" panose="02020603050405020304" pitchFamily="18" charset="0"/>
              </a:rPr>
              <a:t>Cross-Validating K-Nearest Neighbour (KNN)</a:t>
            </a:r>
            <a:br>
              <a:rPr lang="en-IN" sz="3600">
                <a:solidFill>
                  <a:schemeClr val="accent1">
                    <a:lumMod val="75000"/>
                  </a:schemeClr>
                </a:solidFill>
                <a:effectLst/>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9" name="Content Placeholder 8" descr="Table&#10;&#10;Description automatically generated">
            <a:extLst>
              <a:ext uri="{FF2B5EF4-FFF2-40B4-BE49-F238E27FC236}">
                <a16:creationId xmlns:a16="http://schemas.microsoft.com/office/drawing/2014/main" id="{C87611C0-4099-C59D-021F-1F1F45F10ACE}"/>
              </a:ext>
            </a:extLst>
          </p:cNvPr>
          <p:cNvPicPr>
            <a:picLocks noGrp="1" noChangeAspect="1"/>
          </p:cNvPicPr>
          <p:nvPr>
            <p:ph idx="1"/>
          </p:nvPr>
        </p:nvPicPr>
        <p:blipFill>
          <a:blip r:embed="rId2"/>
          <a:stretch>
            <a:fillRect/>
          </a:stretch>
        </p:blipFill>
        <p:spPr>
          <a:xfrm>
            <a:off x="1244566" y="1130300"/>
            <a:ext cx="8534399" cy="5003800"/>
          </a:xfrm>
        </p:spPr>
      </p:pic>
    </p:spTree>
    <p:extLst>
      <p:ext uri="{BB962C8B-B14F-4D97-AF65-F5344CB8AC3E}">
        <p14:creationId xmlns:p14="http://schemas.microsoft.com/office/powerpoint/2010/main" val="455496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5163-591A-99F9-33C4-F6D944D7D2FC}"/>
              </a:ext>
            </a:extLst>
          </p:cNvPr>
          <p:cNvSpPr>
            <a:spLocks noGrp="1"/>
          </p:cNvSpPr>
          <p:nvPr>
            <p:ph type="title"/>
          </p:nvPr>
        </p:nvSpPr>
        <p:spPr>
          <a:xfrm>
            <a:off x="0" y="329030"/>
            <a:ext cx="12192000" cy="953669"/>
          </a:xfrm>
        </p:spPr>
        <p:txBody>
          <a:bodyPr>
            <a:noAutofit/>
          </a:bodyPr>
          <a:lstStyle/>
          <a:p>
            <a:pPr algn="ctr"/>
            <a:r>
              <a:rPr lang="en-IN" sz="3600">
                <a:solidFill>
                  <a:schemeClr val="accent1">
                    <a:lumMod val="75000"/>
                  </a:schemeClr>
                </a:solidFill>
                <a:effectLst/>
                <a:latin typeface="Times New Roman" panose="02020603050405020304" pitchFamily="18" charset="0"/>
                <a:cs typeface="Times New Roman" panose="02020603050405020304" pitchFamily="18" charset="0"/>
              </a:rPr>
              <a:t>Elbow Method for Choosing Reasonable K Values</a:t>
            </a:r>
            <a:br>
              <a:rPr lang="en-IN" sz="3600">
                <a:solidFill>
                  <a:schemeClr val="accent1">
                    <a:lumMod val="75000"/>
                  </a:schemeClr>
                </a:solidFill>
                <a:effectLst/>
                <a:latin typeface="Times New Roman" panose="02020603050405020304" pitchFamily="18" charset="0"/>
                <a:cs typeface="Times New Roman" panose="02020603050405020304" pitchFamily="18" charset="0"/>
              </a:rPr>
            </a:b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Content Placeholder 4" descr="Chart, line chart&#10;&#10;Description automatically generated">
            <a:extLst>
              <a:ext uri="{FF2B5EF4-FFF2-40B4-BE49-F238E27FC236}">
                <a16:creationId xmlns:a16="http://schemas.microsoft.com/office/drawing/2014/main" id="{65E4C2D0-DC56-1793-02A3-4A0E3BA19B03}"/>
              </a:ext>
            </a:extLst>
          </p:cNvPr>
          <p:cNvPicPr>
            <a:picLocks noGrp="1" noChangeAspect="1"/>
          </p:cNvPicPr>
          <p:nvPr>
            <p:ph idx="1"/>
          </p:nvPr>
        </p:nvPicPr>
        <p:blipFill>
          <a:blip r:embed="rId2"/>
          <a:stretch>
            <a:fillRect/>
          </a:stretch>
        </p:blipFill>
        <p:spPr>
          <a:xfrm>
            <a:off x="736934" y="1282699"/>
            <a:ext cx="9931031" cy="5362359"/>
          </a:xfrm>
        </p:spPr>
      </p:pic>
    </p:spTree>
    <p:extLst>
      <p:ext uri="{BB962C8B-B14F-4D97-AF65-F5344CB8AC3E}">
        <p14:creationId xmlns:p14="http://schemas.microsoft.com/office/powerpoint/2010/main" val="415362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7543-0A07-AD49-DEA6-136D19397FF7}"/>
              </a:ext>
            </a:extLst>
          </p:cNvPr>
          <p:cNvSpPr txBox="1">
            <a:spLocks/>
          </p:cNvSpPr>
          <p:nvPr/>
        </p:nvSpPr>
        <p:spPr>
          <a:xfrm>
            <a:off x="419100" y="304800"/>
            <a:ext cx="11353800" cy="641546"/>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err="1">
                <a:solidFill>
                  <a:schemeClr val="accent1">
                    <a:lumMod val="75000"/>
                  </a:schemeClr>
                </a:solidFill>
                <a:latin typeface="Times New Roman" panose="02020603050405020304" pitchFamily="18" charset="0"/>
                <a:cs typeface="Times New Roman" panose="02020603050405020304" pitchFamily="18" charset="0"/>
              </a:rPr>
              <a:t>GridsearchCV</a:t>
            </a:r>
            <a:r>
              <a:rPr lang="en-IN">
                <a:solidFill>
                  <a:schemeClr val="accent1">
                    <a:lumMod val="75000"/>
                  </a:schemeClr>
                </a:solidFill>
                <a:latin typeface="Times New Roman" panose="02020603050405020304" pitchFamily="18" charset="0"/>
                <a:cs typeface="Times New Roman" panose="02020603050405020304" pitchFamily="18" charset="0"/>
              </a:rPr>
              <a:t> for Choosing Reasonable K Values</a:t>
            </a:r>
            <a:br>
              <a:rPr lang="en-IN">
                <a:solidFill>
                  <a:schemeClr val="accent1">
                    <a:lumMod val="75000"/>
                  </a:schemeClr>
                </a:solidFill>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37BFDBDB-8CC0-7395-8BE5-06FA9A294515}"/>
              </a:ext>
            </a:extLst>
          </p:cNvPr>
          <p:cNvPicPr>
            <a:picLocks noChangeAspect="1"/>
          </p:cNvPicPr>
          <p:nvPr/>
        </p:nvPicPr>
        <p:blipFill>
          <a:blip r:embed="rId2"/>
          <a:stretch>
            <a:fillRect/>
          </a:stretch>
        </p:blipFill>
        <p:spPr>
          <a:xfrm>
            <a:off x="571499" y="914400"/>
            <a:ext cx="5373728" cy="5638800"/>
          </a:xfrm>
          <a:prstGeom prst="rect">
            <a:avLst/>
          </a:prstGeom>
        </p:spPr>
      </p:pic>
      <p:pic>
        <p:nvPicPr>
          <p:cNvPr id="4" name="Picture 3" descr="Chart&#10;&#10;Description automatically generated">
            <a:extLst>
              <a:ext uri="{FF2B5EF4-FFF2-40B4-BE49-F238E27FC236}">
                <a16:creationId xmlns:a16="http://schemas.microsoft.com/office/drawing/2014/main" id="{D57B9C92-47BE-C0F1-ECA6-C21B4203E3CC}"/>
              </a:ext>
            </a:extLst>
          </p:cNvPr>
          <p:cNvPicPr>
            <a:picLocks noChangeAspect="1"/>
          </p:cNvPicPr>
          <p:nvPr/>
        </p:nvPicPr>
        <p:blipFill>
          <a:blip r:embed="rId3"/>
          <a:stretch>
            <a:fillRect/>
          </a:stretch>
        </p:blipFill>
        <p:spPr>
          <a:xfrm>
            <a:off x="5638332" y="1219200"/>
            <a:ext cx="5658317" cy="4838700"/>
          </a:xfrm>
          <a:prstGeom prst="rect">
            <a:avLst/>
          </a:prstGeom>
        </p:spPr>
      </p:pic>
    </p:spTree>
    <p:extLst>
      <p:ext uri="{BB962C8B-B14F-4D97-AF65-F5344CB8AC3E}">
        <p14:creationId xmlns:p14="http://schemas.microsoft.com/office/powerpoint/2010/main" val="1305877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E258-D30F-EDF1-A1D8-ADD0F6FFB80D}"/>
              </a:ext>
            </a:extLst>
          </p:cNvPr>
          <p:cNvSpPr txBox="1">
            <a:spLocks/>
          </p:cNvSpPr>
          <p:nvPr/>
        </p:nvSpPr>
        <p:spPr>
          <a:xfrm>
            <a:off x="355601" y="304604"/>
            <a:ext cx="11353800" cy="641546"/>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err="1">
                <a:solidFill>
                  <a:schemeClr val="accent1">
                    <a:lumMod val="75000"/>
                  </a:schemeClr>
                </a:solidFill>
                <a:latin typeface="Times New Roman" panose="02020603050405020304" pitchFamily="18" charset="0"/>
                <a:cs typeface="Times New Roman" panose="02020603050405020304" pitchFamily="18" charset="0"/>
              </a:rPr>
              <a:t>GridsearchCV</a:t>
            </a:r>
            <a:r>
              <a:rPr lang="en-IN">
                <a:solidFill>
                  <a:schemeClr val="accent1">
                    <a:lumMod val="75000"/>
                  </a:schemeClr>
                </a:solidFill>
                <a:latin typeface="Times New Roman" panose="02020603050405020304" pitchFamily="18" charset="0"/>
                <a:cs typeface="Times New Roman" panose="02020603050405020304" pitchFamily="18" charset="0"/>
              </a:rPr>
              <a:t> for Choosing Reasonable K Values</a:t>
            </a:r>
            <a:br>
              <a:rPr lang="en-IN">
                <a:solidFill>
                  <a:schemeClr val="accent1">
                    <a:lumMod val="75000"/>
                  </a:schemeClr>
                </a:solidFill>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1A672CFD-CAB9-91DB-D6E2-02E086C3A03D}"/>
              </a:ext>
            </a:extLst>
          </p:cNvPr>
          <p:cNvPicPr>
            <a:picLocks noChangeAspect="1"/>
          </p:cNvPicPr>
          <p:nvPr/>
        </p:nvPicPr>
        <p:blipFill>
          <a:blip r:embed="rId2"/>
          <a:stretch>
            <a:fillRect/>
          </a:stretch>
        </p:blipFill>
        <p:spPr>
          <a:xfrm>
            <a:off x="355601" y="863600"/>
            <a:ext cx="5588000" cy="5816600"/>
          </a:xfrm>
          <a:prstGeom prst="rect">
            <a:avLst/>
          </a:prstGeom>
        </p:spPr>
      </p:pic>
      <p:pic>
        <p:nvPicPr>
          <p:cNvPr id="4" name="Picture 3" descr="Chart&#10;&#10;Description automatically generated">
            <a:extLst>
              <a:ext uri="{FF2B5EF4-FFF2-40B4-BE49-F238E27FC236}">
                <a16:creationId xmlns:a16="http://schemas.microsoft.com/office/drawing/2014/main" id="{DD70618F-5953-3B91-A9A1-1B24703FDC40}"/>
              </a:ext>
            </a:extLst>
          </p:cNvPr>
          <p:cNvPicPr>
            <a:picLocks noChangeAspect="1"/>
          </p:cNvPicPr>
          <p:nvPr/>
        </p:nvPicPr>
        <p:blipFill>
          <a:blip r:embed="rId3"/>
          <a:stretch>
            <a:fillRect/>
          </a:stretch>
        </p:blipFill>
        <p:spPr>
          <a:xfrm>
            <a:off x="5733932" y="1289050"/>
            <a:ext cx="5657967" cy="5048250"/>
          </a:xfrm>
          <a:prstGeom prst="rect">
            <a:avLst/>
          </a:prstGeom>
        </p:spPr>
      </p:pic>
    </p:spTree>
    <p:extLst>
      <p:ext uri="{BB962C8B-B14F-4D97-AF65-F5344CB8AC3E}">
        <p14:creationId xmlns:p14="http://schemas.microsoft.com/office/powerpoint/2010/main" val="3758869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4651-07A4-9E2E-6675-41F881C6879D}"/>
              </a:ext>
            </a:extLst>
          </p:cNvPr>
          <p:cNvSpPr txBox="1">
            <a:spLocks/>
          </p:cNvSpPr>
          <p:nvPr/>
        </p:nvSpPr>
        <p:spPr>
          <a:xfrm>
            <a:off x="107389" y="457994"/>
            <a:ext cx="12014199" cy="731837"/>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a:solidFill>
                  <a:schemeClr val="accent1">
                    <a:lumMod val="75000"/>
                  </a:schemeClr>
                </a:solidFill>
                <a:latin typeface="Times New Roman" panose="02020603050405020304" pitchFamily="18" charset="0"/>
                <a:cs typeface="Times New Roman" panose="02020603050405020304" pitchFamily="18" charset="0"/>
              </a:rPr>
              <a:t>ROC (Receiver Operating Curve) and AUC (Area Under Curve)</a:t>
            </a:r>
            <a:br>
              <a:rPr lang="en-IN">
                <a:solidFill>
                  <a:schemeClr val="accent1">
                    <a:lumMod val="75000"/>
                  </a:schemeClr>
                </a:solidFill>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descr="Chart, line chart&#10;&#10;Description automatically generated">
            <a:extLst>
              <a:ext uri="{FF2B5EF4-FFF2-40B4-BE49-F238E27FC236}">
                <a16:creationId xmlns:a16="http://schemas.microsoft.com/office/drawing/2014/main" id="{6AA78708-6B76-A761-DD49-7A784C19EDAA}"/>
              </a:ext>
            </a:extLst>
          </p:cNvPr>
          <p:cNvPicPr>
            <a:picLocks noChangeAspect="1"/>
          </p:cNvPicPr>
          <p:nvPr/>
        </p:nvPicPr>
        <p:blipFill>
          <a:blip r:embed="rId2"/>
          <a:stretch>
            <a:fillRect/>
          </a:stretch>
        </p:blipFill>
        <p:spPr>
          <a:xfrm>
            <a:off x="177799" y="1300163"/>
            <a:ext cx="5918201" cy="4656137"/>
          </a:xfrm>
          <a:prstGeom prst="rect">
            <a:avLst/>
          </a:prstGeom>
        </p:spPr>
      </p:pic>
      <p:pic>
        <p:nvPicPr>
          <p:cNvPr id="4" name="Picture 3" descr="Chart, line chart&#10;&#10;Description automatically generated">
            <a:extLst>
              <a:ext uri="{FF2B5EF4-FFF2-40B4-BE49-F238E27FC236}">
                <a16:creationId xmlns:a16="http://schemas.microsoft.com/office/drawing/2014/main" id="{EF8129B1-549D-A928-3B3F-F6AC40CF4C13}"/>
              </a:ext>
            </a:extLst>
          </p:cNvPr>
          <p:cNvPicPr>
            <a:picLocks noChangeAspect="1"/>
          </p:cNvPicPr>
          <p:nvPr/>
        </p:nvPicPr>
        <p:blipFill>
          <a:blip r:embed="rId3"/>
          <a:stretch>
            <a:fillRect/>
          </a:stretch>
        </p:blipFill>
        <p:spPr>
          <a:xfrm>
            <a:off x="6096000" y="1300163"/>
            <a:ext cx="6025588" cy="4799423"/>
          </a:xfrm>
          <a:prstGeom prst="rect">
            <a:avLst/>
          </a:prstGeom>
        </p:spPr>
      </p:pic>
    </p:spTree>
    <p:extLst>
      <p:ext uri="{BB962C8B-B14F-4D97-AF65-F5344CB8AC3E}">
        <p14:creationId xmlns:p14="http://schemas.microsoft.com/office/powerpoint/2010/main" val="181860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hree arrows on bullseye">
            <a:extLst>
              <a:ext uri="{FF2B5EF4-FFF2-40B4-BE49-F238E27FC236}">
                <a16:creationId xmlns:a16="http://schemas.microsoft.com/office/drawing/2014/main" id="{146A83BF-74DE-4160-F9A8-DE3BD675C952}"/>
              </a:ext>
            </a:extLst>
          </p:cNvPr>
          <p:cNvPicPr>
            <a:picLocks noChangeAspect="1"/>
          </p:cNvPicPr>
          <p:nvPr/>
        </p:nvPicPr>
        <p:blipFill rotWithShape="1">
          <a:blip r:embed="rId2">
            <a:alphaModFix amt="35000"/>
          </a:blip>
          <a:srcRect t="14152" r="1" b="1"/>
          <a:stretch/>
        </p:blipFill>
        <p:spPr>
          <a:xfrm>
            <a:off x="-4243" y="10"/>
            <a:ext cx="12196243" cy="6857990"/>
          </a:xfrm>
          <a:prstGeom prst="rect">
            <a:avLst/>
          </a:prstGeom>
          <a:noFill/>
        </p:spPr>
      </p:pic>
      <p:sp>
        <p:nvSpPr>
          <p:cNvPr id="13" name="Title 1">
            <a:extLst>
              <a:ext uri="{FF2B5EF4-FFF2-40B4-BE49-F238E27FC236}">
                <a16:creationId xmlns:a16="http://schemas.microsoft.com/office/drawing/2014/main" id="{910E0ABF-2299-0F93-FBE7-AF8C6AF8FEA7}"/>
              </a:ext>
            </a:extLst>
          </p:cNvPr>
          <p:cNvSpPr txBox="1">
            <a:spLocks/>
          </p:cNvSpPr>
          <p:nvPr/>
        </p:nvSpPr>
        <p:spPr>
          <a:xfrm>
            <a:off x="0" y="321734"/>
            <a:ext cx="12192000" cy="113573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algn="ctr"/>
            <a:r>
              <a:rPr lang="en-IT">
                <a:solidFill>
                  <a:schemeClr val="accent1">
                    <a:lumMod val="75000"/>
                  </a:schemeClr>
                </a:solidFill>
                <a:latin typeface="Times New Roman" panose="02020603050405020304" pitchFamily="18" charset="0"/>
                <a:cs typeface="Times New Roman" panose="02020603050405020304" pitchFamily="18" charset="0"/>
              </a:rPr>
              <a:t>1.5</a:t>
            </a:r>
            <a:r>
              <a:rPr lang="en-US">
                <a:solidFill>
                  <a:schemeClr val="accent1">
                    <a:lumMod val="75000"/>
                  </a:schemeClr>
                </a:solidFill>
                <a:latin typeface="Times New Roman" panose="02020603050405020304" pitchFamily="18" charset="0"/>
                <a:cs typeface="Times New Roman" panose="02020603050405020304" pitchFamily="18" charset="0"/>
              </a:rPr>
              <a:t>.</a:t>
            </a:r>
            <a:r>
              <a:rPr lang="en-IT">
                <a:solidFill>
                  <a:schemeClr val="accent1">
                    <a:lumMod val="75000"/>
                  </a:schemeClr>
                </a:solidFill>
                <a:latin typeface="Times New Roman" panose="02020603050405020304" pitchFamily="18" charset="0"/>
                <a:cs typeface="Times New Roman" panose="02020603050405020304" pitchFamily="18" charset="0"/>
              </a:rPr>
              <a:t> Target variable</a:t>
            </a:r>
            <a:r>
              <a:rPr lang="en-US">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14" name="Content Placeholder 2">
            <a:extLst>
              <a:ext uri="{FF2B5EF4-FFF2-40B4-BE49-F238E27FC236}">
                <a16:creationId xmlns:a16="http://schemas.microsoft.com/office/drawing/2014/main" id="{1CAA8669-918A-2CB9-3C53-E940F488267C}"/>
              </a:ext>
            </a:extLst>
          </p:cNvPr>
          <p:cNvSpPr txBox="1">
            <a:spLocks/>
          </p:cNvSpPr>
          <p:nvPr/>
        </p:nvSpPr>
        <p:spPr>
          <a:xfrm>
            <a:off x="761801" y="2142284"/>
            <a:ext cx="8285380" cy="439398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Neue Haas Grotesk Tex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Neue Haas Grotesk Tex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a:latin typeface="Times New Roman" panose="02020603050405020304" pitchFamily="18" charset="0"/>
                <a:cs typeface="Times New Roman" panose="02020603050405020304" pitchFamily="18" charset="0"/>
              </a:rPr>
              <a:t>Target variable, in the machine learning context, is the variable that is or should be the output. For example, it could be binary 0 or 1 if you are classifying or it could be a continuous variable if you are doing a regression. In statistics you also refer to it as the response variable.</a:t>
            </a:r>
          </a:p>
          <a:p>
            <a:r>
              <a:rPr lang="en-GB" sz="1600">
                <a:latin typeface="Times New Roman" panose="02020603050405020304" pitchFamily="18" charset="0"/>
                <a:cs typeface="Times New Roman" panose="02020603050405020304" pitchFamily="18" charset="0"/>
              </a:rPr>
              <a:t>In our study our target variable is </a:t>
            </a:r>
            <a:r>
              <a:rPr lang="en-GB" sz="1600" b="1" err="1">
                <a:latin typeface="Times New Roman" panose="02020603050405020304" pitchFamily="18" charset="0"/>
                <a:cs typeface="Times New Roman" panose="02020603050405020304" pitchFamily="18" charset="0"/>
              </a:rPr>
              <a:t>HeartDisease</a:t>
            </a:r>
            <a:r>
              <a:rPr lang="en-GB" sz="1600">
                <a:latin typeface="Times New Roman" panose="02020603050405020304" pitchFamily="18" charset="0"/>
                <a:cs typeface="Times New Roman" panose="02020603050405020304" pitchFamily="18" charset="0"/>
              </a:rPr>
              <a:t> in the context of determining whether anybody is likely to get hearth disease based on the input parameters like gender, age and various test results or not.</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359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EA464-B417-AF25-A73F-60BD61620CEC}"/>
              </a:ext>
            </a:extLst>
          </p:cNvPr>
          <p:cNvSpPr>
            <a:spLocks noGrp="1"/>
          </p:cNvSpPr>
          <p:nvPr>
            <p:ph type="ctrTitle"/>
          </p:nvPr>
        </p:nvSpPr>
        <p:spPr>
          <a:xfrm>
            <a:off x="0" y="323118"/>
            <a:ext cx="12192000" cy="877763"/>
          </a:xfrm>
        </p:spPr>
        <p:txBody>
          <a:bodyPr>
            <a:noAutofit/>
          </a:bodyPr>
          <a:lstStyle/>
          <a:p>
            <a:pPr algn="ctr"/>
            <a:r>
              <a:rPr lang="en-IN">
                <a:solidFill>
                  <a:schemeClr val="accent1">
                    <a:lumMod val="75000"/>
                  </a:schemeClr>
                </a:solidFill>
                <a:effectLst/>
                <a:latin typeface="Times New Roman" panose="02020603050405020304" pitchFamily="18" charset="0"/>
                <a:cs typeface="Times New Roman" panose="02020603050405020304" pitchFamily="18" charset="0"/>
              </a:rPr>
              <a:t>THE COMPARISON OF MODELS</a:t>
            </a:r>
            <a:br>
              <a:rPr lang="en-IN">
                <a:solidFill>
                  <a:schemeClr val="accent1">
                    <a:lumMod val="75000"/>
                  </a:schemeClr>
                </a:solidFill>
                <a:effectLst/>
                <a:latin typeface="Times New Roman" panose="02020603050405020304" pitchFamily="18" charset="0"/>
                <a:cs typeface="Times New Roman" panose="02020603050405020304" pitchFamily="18" charset="0"/>
              </a:rPr>
            </a:br>
            <a:endParaRPr lang="en-US">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94761EF9-3BBA-159B-D1AE-9775D478CBDC}"/>
              </a:ext>
            </a:extLst>
          </p:cNvPr>
          <p:cNvPicPr>
            <a:picLocks noChangeAspect="1"/>
          </p:cNvPicPr>
          <p:nvPr/>
        </p:nvPicPr>
        <p:blipFill>
          <a:blip r:embed="rId2"/>
          <a:stretch>
            <a:fillRect/>
          </a:stretch>
        </p:blipFill>
        <p:spPr>
          <a:xfrm>
            <a:off x="286642" y="762000"/>
            <a:ext cx="11905358" cy="6096000"/>
          </a:xfrm>
          <a:prstGeom prst="rect">
            <a:avLst/>
          </a:prstGeom>
        </p:spPr>
      </p:pic>
    </p:spTree>
    <p:extLst>
      <p:ext uri="{BB962C8B-B14F-4D97-AF65-F5344CB8AC3E}">
        <p14:creationId xmlns:p14="http://schemas.microsoft.com/office/powerpoint/2010/main" val="2089743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B7B5-3B71-39CB-9180-E7775BF25484}"/>
              </a:ext>
            </a:extLst>
          </p:cNvPr>
          <p:cNvSpPr txBox="1">
            <a:spLocks/>
          </p:cNvSpPr>
          <p:nvPr/>
        </p:nvSpPr>
        <p:spPr>
          <a:xfrm>
            <a:off x="0" y="424163"/>
            <a:ext cx="12192000" cy="920544"/>
          </a:xfrm>
          <a:prstGeom prst="rect">
            <a:avLst/>
          </a:prstGeom>
        </p:spPr>
        <p:txBody>
          <a:bodyP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IN" sz="3600">
                <a:solidFill>
                  <a:schemeClr val="accent1">
                    <a:lumMod val="75000"/>
                  </a:schemeClr>
                </a:solidFill>
                <a:latin typeface="Times New Roman" panose="02020603050405020304" pitchFamily="18" charset="0"/>
                <a:cs typeface="Times New Roman" panose="02020603050405020304" pitchFamily="18" charset="0"/>
              </a:rPr>
              <a:t>CONCLUSION</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B00DB04-44CB-9789-2313-76AF51305594}"/>
              </a:ext>
            </a:extLst>
          </p:cNvPr>
          <p:cNvSpPr txBox="1">
            <a:spLocks/>
          </p:cNvSpPr>
          <p:nvPr/>
        </p:nvSpPr>
        <p:spPr>
          <a:xfrm>
            <a:off x="419099" y="1219200"/>
            <a:ext cx="11620499" cy="5359400"/>
          </a:xfrm>
          <a:prstGeom prst="rect">
            <a:avLst/>
          </a:prstGeom>
        </p:spPr>
        <p:txBody>
          <a:bodyPr lIns="91440" tIns="45720" rIns="91440" bIns="4572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IN" sz="1600">
                <a:solidFill>
                  <a:srgbClr val="24292F"/>
                </a:solidFill>
                <a:latin typeface="Times New Roman"/>
                <a:cs typeface="Times New Roman"/>
              </a:rPr>
              <a:t> In this study respectively,</a:t>
            </a:r>
          </a:p>
          <a:p>
            <a:pPr marL="342900" indent="-342900" algn="just">
              <a:lnSpc>
                <a:spcPct val="100000"/>
              </a:lnSpc>
              <a:buFont typeface="+mj-lt"/>
              <a:buAutoNum type="arabicPeriod"/>
            </a:pPr>
            <a:r>
              <a:rPr lang="en-IN" sz="1600">
                <a:solidFill>
                  <a:srgbClr val="24292F"/>
                </a:solidFill>
                <a:latin typeface="Times New Roman"/>
                <a:cs typeface="Times New Roman"/>
              </a:rPr>
              <a:t>We have tried to a predict classification problem in Heart Disease Dataset by a variety of models to classify Heart Disease predictions in the context of determining whether anybody is likely to get hearth disease based on the input parameters like gender, age and various test results or not.</a:t>
            </a:r>
          </a:p>
          <a:p>
            <a:pPr marL="342900" indent="-342900" algn="just">
              <a:lnSpc>
                <a:spcPct val="100000"/>
              </a:lnSpc>
              <a:buFont typeface="+mj-lt"/>
              <a:buAutoNum type="arabicPeriod"/>
            </a:pPr>
            <a:r>
              <a:rPr lang="en-IN" sz="1600">
                <a:solidFill>
                  <a:srgbClr val="24292F"/>
                </a:solidFill>
                <a:latin typeface="Times New Roman"/>
                <a:cs typeface="Times New Roman"/>
              </a:rPr>
              <a:t>We have made the detailed exploratory analysis (EDA).</a:t>
            </a:r>
          </a:p>
          <a:p>
            <a:pPr marL="342900" indent="-342900" algn="just">
              <a:lnSpc>
                <a:spcPct val="100000"/>
              </a:lnSpc>
              <a:buFont typeface="+mj-lt"/>
              <a:buAutoNum type="arabicPeriod"/>
            </a:pPr>
            <a:r>
              <a:rPr lang="en-IN" sz="1600">
                <a:solidFill>
                  <a:srgbClr val="24292F"/>
                </a:solidFill>
                <a:latin typeface="Times New Roman"/>
                <a:cs typeface="Times New Roman"/>
              </a:rPr>
              <a:t>There have been NO missing values in the Dataset.</a:t>
            </a:r>
          </a:p>
          <a:p>
            <a:pPr marL="342900" indent="-342900" algn="just">
              <a:lnSpc>
                <a:spcPct val="100000"/>
              </a:lnSpc>
              <a:buFont typeface="+mj-lt"/>
              <a:buAutoNum type="arabicPeriod"/>
            </a:pPr>
            <a:r>
              <a:rPr lang="en-IN" sz="1600">
                <a:solidFill>
                  <a:srgbClr val="24292F"/>
                </a:solidFill>
                <a:latin typeface="Times New Roman"/>
                <a:cs typeface="Times New Roman"/>
              </a:rPr>
              <a:t>We have decided which metrics will be used.</a:t>
            </a:r>
          </a:p>
          <a:p>
            <a:pPr marL="342900" indent="-342900" algn="just">
              <a:lnSpc>
                <a:spcPct val="100000"/>
              </a:lnSpc>
              <a:buFont typeface="+mj-lt"/>
              <a:buAutoNum type="arabicPeriod"/>
            </a:pPr>
            <a:r>
              <a:rPr lang="en-IN" sz="1600">
                <a:solidFill>
                  <a:srgbClr val="24292F"/>
                </a:solidFill>
                <a:latin typeface="Times New Roman"/>
                <a:cs typeface="Times New Roman"/>
              </a:rPr>
              <a:t>We have analysed both target and features in detail.</a:t>
            </a:r>
          </a:p>
          <a:p>
            <a:pPr marL="342900" indent="-342900" algn="just">
              <a:lnSpc>
                <a:spcPct val="100000"/>
              </a:lnSpc>
              <a:buFont typeface="+mj-lt"/>
              <a:buAutoNum type="arabicPeriod"/>
            </a:pPr>
            <a:r>
              <a:rPr lang="en-IN" sz="1600">
                <a:solidFill>
                  <a:srgbClr val="24292F"/>
                </a:solidFill>
                <a:latin typeface="Times New Roman"/>
                <a:cs typeface="Times New Roman"/>
              </a:rPr>
              <a:t>We have transformed categorical variables into dummies so we can use them in the models.</a:t>
            </a:r>
          </a:p>
          <a:p>
            <a:pPr marL="342900" indent="-342900" algn="just">
              <a:lnSpc>
                <a:spcPct val="100000"/>
              </a:lnSpc>
              <a:buFont typeface="+mj-lt"/>
              <a:buAutoNum type="arabicPeriod"/>
            </a:pPr>
            <a:r>
              <a:rPr lang="en-IN" sz="1600">
                <a:solidFill>
                  <a:srgbClr val="24292F"/>
                </a:solidFill>
                <a:latin typeface="Times New Roman"/>
                <a:cs typeface="Times New Roman"/>
              </a:rPr>
              <a:t>We have handled with skewness problem for make them closer to normal distribution; however, having examined the results, it's clear to assume that handling with skewness could NOT make any contribution to our models when comparing the results obtained by </a:t>
            </a:r>
            <a:r>
              <a:rPr lang="en-IN" sz="1600" err="1">
                <a:solidFill>
                  <a:srgbClr val="24292F"/>
                </a:solidFill>
                <a:latin typeface="Times New Roman"/>
                <a:cs typeface="Times New Roman"/>
              </a:rPr>
              <a:t>LogisticClassifier</a:t>
            </a:r>
            <a:r>
              <a:rPr lang="en-IN" sz="1600">
                <a:solidFill>
                  <a:srgbClr val="24292F"/>
                </a:solidFill>
                <a:latin typeface="Times New Roman"/>
                <a:cs typeface="Times New Roman"/>
              </a:rPr>
              <a:t> without using </a:t>
            </a:r>
            <a:r>
              <a:rPr lang="en-IN" sz="1600" err="1">
                <a:solidFill>
                  <a:srgbClr val="24292F"/>
                </a:solidFill>
                <a:latin typeface="Times New Roman"/>
                <a:cs typeface="Times New Roman"/>
              </a:rPr>
              <a:t>PowerTransform</a:t>
            </a:r>
            <a:r>
              <a:rPr lang="en-IN" sz="1600">
                <a:solidFill>
                  <a:srgbClr val="24292F"/>
                </a:solidFill>
                <a:latin typeface="Times New Roman"/>
                <a:cs typeface="Times New Roman"/>
              </a:rPr>
              <a:t>. Therefore, in this study we have continue not handling with skewness assuming that it's useless for the results.</a:t>
            </a:r>
          </a:p>
          <a:p>
            <a:pPr marL="342900" indent="-342900" algn="just">
              <a:lnSpc>
                <a:spcPct val="100000"/>
              </a:lnSpc>
              <a:buFont typeface="+mj-lt"/>
              <a:buAutoNum type="arabicPeriod"/>
            </a:pPr>
            <a:r>
              <a:rPr lang="en-IN" sz="1600">
                <a:solidFill>
                  <a:srgbClr val="24292F"/>
                </a:solidFill>
                <a:latin typeface="Times New Roman"/>
                <a:cs typeface="Times New Roman"/>
              </a:rPr>
              <a:t>We have cross-checked the models obtained from train sets by applying cross validation for each model performance.</a:t>
            </a:r>
          </a:p>
          <a:p>
            <a:pPr marL="342900" indent="-342900" algn="just">
              <a:lnSpc>
                <a:spcPct val="100000"/>
              </a:lnSpc>
              <a:buFont typeface="+mj-lt"/>
              <a:buAutoNum type="arabicPeriod"/>
            </a:pPr>
            <a:r>
              <a:rPr lang="en-IN" sz="1600">
                <a:solidFill>
                  <a:srgbClr val="24292F"/>
                </a:solidFill>
                <a:latin typeface="Times New Roman"/>
                <a:cs typeface="Times New Roman"/>
              </a:rPr>
              <a:t> We have examined the feature importance of some models.</a:t>
            </a:r>
          </a:p>
          <a:p>
            <a:pPr marL="342900" indent="-342900" algn="just">
              <a:lnSpc>
                <a:spcPct val="100000"/>
              </a:lnSpc>
              <a:buFont typeface="+mj-lt"/>
              <a:buAutoNum type="arabicPeriod"/>
            </a:pPr>
            <a:r>
              <a:rPr lang="en-IN" sz="1600">
                <a:solidFill>
                  <a:srgbClr val="24292F"/>
                </a:solidFill>
                <a:latin typeface="Times New Roman"/>
                <a:cs typeface="Times New Roman"/>
              </a:rPr>
              <a:t>Lastly, we have examined the results of all models visually with respect to select the best one for the problem in hand.</a:t>
            </a:r>
            <a:br>
              <a:rPr lang="en-IN" sz="1600">
                <a:latin typeface="Times New Roman" panose="02020603050405020304" pitchFamily="18" charset="0"/>
                <a:cs typeface="Times New Roman" panose="02020603050405020304" pitchFamily="18" charset="0"/>
              </a:rPr>
            </a:br>
            <a:br>
              <a:rPr lang="en-IN" sz="1600">
                <a:latin typeface="Times New Roman" panose="02020603050405020304" pitchFamily="18" charset="0"/>
                <a:cs typeface="Times New Roman" panose="02020603050405020304" pitchFamily="18" charset="0"/>
              </a:rPr>
            </a:br>
            <a:endParaRPr lang="en-IN" sz="1600">
              <a:solidFill>
                <a:srgbClr val="24292F"/>
              </a:solidFill>
              <a:latin typeface="Times New Roman" panose="02020603050405020304" pitchFamily="18" charset="0"/>
              <a:cs typeface="Times New Roman" panose="02020603050405020304" pitchFamily="18" charset="0"/>
            </a:endParaRPr>
          </a:p>
          <a:p>
            <a:pPr marL="342900" indent="-342900" algn="just">
              <a:lnSpc>
                <a:spcPct val="100000"/>
              </a:lnSpc>
              <a:buFont typeface="+mj-lt"/>
              <a:buAutoNum type="arabicPeriod"/>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708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white&#10;&#10;Description automatically generated">
            <a:extLst>
              <a:ext uri="{FF2B5EF4-FFF2-40B4-BE49-F238E27FC236}">
                <a16:creationId xmlns:a16="http://schemas.microsoft.com/office/drawing/2014/main" id="{54655287-9218-396E-13D0-258EDE369A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345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A8C0-45ED-92E3-9454-C4C0C87DF261}"/>
              </a:ext>
            </a:extLst>
          </p:cNvPr>
          <p:cNvSpPr txBox="1">
            <a:spLocks/>
          </p:cNvSpPr>
          <p:nvPr/>
        </p:nvSpPr>
        <p:spPr>
          <a:xfrm>
            <a:off x="0" y="455219"/>
            <a:ext cx="12192000" cy="1072367"/>
          </a:xfrm>
          <a:prstGeom prst="rect">
            <a:avLst/>
          </a:prstGeom>
        </p:spPr>
        <p:txBody>
          <a:bodyPr>
            <a:normAutofit fontScale="97500"/>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GB" sz="3600">
                <a:latin typeface="Times New Roman" panose="02020603050405020304" pitchFamily="18" charset="0"/>
                <a:cs typeface="Times New Roman" panose="02020603050405020304" pitchFamily="18" charset="0"/>
              </a:rPr>
              <a:t>02. E</a:t>
            </a:r>
            <a:r>
              <a:rPr lang="en-IT" sz="3600">
                <a:latin typeface="Times New Roman" panose="02020603050405020304" pitchFamily="18" charset="0"/>
                <a:cs typeface="Times New Roman" panose="02020603050405020304" pitchFamily="18" charset="0"/>
              </a:rPr>
              <a:t>xploratory data </a:t>
            </a:r>
            <a:r>
              <a:rPr lang="en-IT" sz="3600">
                <a:solidFill>
                  <a:schemeClr val="accent1">
                    <a:lumMod val="50000"/>
                  </a:schemeClr>
                </a:solidFill>
                <a:latin typeface="Times New Roman" panose="02020603050405020304" pitchFamily="18" charset="0"/>
                <a:cs typeface="Times New Roman" panose="02020603050405020304" pitchFamily="18" charset="0"/>
              </a:rPr>
              <a:t>analysis</a:t>
            </a:r>
            <a:r>
              <a:rPr lang="en-IT" sz="3600">
                <a:latin typeface="Times New Roman" panose="02020603050405020304" pitchFamily="18" charset="0"/>
                <a:cs typeface="Times New Roman" panose="02020603050405020304" pitchFamily="18" charset="0"/>
              </a:rPr>
              <a:t> &amp; visualization</a:t>
            </a:r>
            <a:endParaRPr lang="en-US" sz="3600">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D0436D71-5E69-269A-B3BD-7C264424E97E}"/>
              </a:ext>
            </a:extLst>
          </p:cNvPr>
          <p:cNvGraphicFramePr>
            <a:graphicFrameLocks/>
          </p:cNvGraphicFramePr>
          <p:nvPr>
            <p:extLst>
              <p:ext uri="{D42A27DB-BD31-4B8C-83A1-F6EECF244321}">
                <p14:modId xmlns:p14="http://schemas.microsoft.com/office/powerpoint/2010/main" val="1391787794"/>
              </p:ext>
            </p:extLst>
          </p:nvPr>
        </p:nvGraphicFramePr>
        <p:xfrm>
          <a:off x="1914861" y="1527587"/>
          <a:ext cx="8401723" cy="4711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149652"/>
      </p:ext>
    </p:extLst>
  </p:cSld>
  <p:clrMapOvr>
    <a:masterClrMapping/>
  </p:clrMapOvr>
</p:sld>
</file>

<file path=ppt/theme/theme1.xml><?xml version="1.0" encoding="utf-8"?>
<a:theme xmlns:a="http://schemas.openxmlformats.org/drawingml/2006/main" name="SwellVTI">
  <a:themeElements>
    <a:clrScheme name="AnalogousFromRegularSeedRightStep">
      <a:dk1>
        <a:srgbClr val="000000"/>
      </a:dk1>
      <a:lt1>
        <a:srgbClr val="FFFFFF"/>
      </a:lt1>
      <a:dk2>
        <a:srgbClr val="412425"/>
      </a:dk2>
      <a:lt2>
        <a:srgbClr val="E2E8E5"/>
      </a:lt2>
      <a:accent1>
        <a:srgbClr val="C54B7F"/>
      </a:accent1>
      <a:accent2>
        <a:srgbClr val="B3393A"/>
      </a:accent2>
      <a:accent3>
        <a:srgbClr val="C57C4B"/>
      </a:accent3>
      <a:accent4>
        <a:srgbClr val="B39D39"/>
      </a:accent4>
      <a:accent5>
        <a:srgbClr val="94AD42"/>
      </a:accent5>
      <a:accent6>
        <a:srgbClr val="63B339"/>
      </a:accent6>
      <a:hlink>
        <a:srgbClr val="31956A"/>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5705</Words>
  <Application>Microsoft Macintosh PowerPoint</Application>
  <PresentationFormat>Widescreen</PresentationFormat>
  <Paragraphs>403</Paragraphs>
  <Slides>82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vt:lpstr>
      <vt:lpstr>Arial,Sans-Serif</vt:lpstr>
      <vt:lpstr>Calibri</vt:lpstr>
      <vt:lpstr>Forte Forward</vt:lpstr>
      <vt:lpstr>Inter</vt:lpstr>
      <vt:lpstr>Menlo</vt:lpstr>
      <vt:lpstr>Neue Haas Grotesk Text Pro</vt:lpstr>
      <vt:lpstr>Times New Roman</vt:lpstr>
      <vt:lpstr>SwellVTI</vt:lpstr>
      <vt:lpstr>Heart Failure Prediction</vt:lpstr>
      <vt:lpstr>PowerPoint Presentation</vt:lpstr>
      <vt:lpstr>01. Data set</vt:lpstr>
      <vt:lpstr>PowerPoint Presentation</vt:lpstr>
      <vt:lpstr>PowerPoint Presentation</vt:lpstr>
      <vt:lpstr>PowerPoint Presentation</vt:lpstr>
      <vt:lpstr>PowerPoint Presentation</vt:lpstr>
      <vt:lpstr>PowerPoint Presentation</vt:lpstr>
      <vt:lpstr>PowerPoint Presentation</vt:lpstr>
      <vt:lpstr>2.1 General looking of data</vt:lpstr>
      <vt:lpstr>PowerPoint Presentation</vt:lpstr>
      <vt:lpstr>PowerPoint Presentation</vt:lpstr>
      <vt:lpstr>PowerPoint Presentation</vt:lpstr>
      <vt:lpstr>Splitting Dataset into numeric &amp; categoric features</vt:lpstr>
      <vt:lpstr>PowerPoint Presentation</vt:lpstr>
      <vt:lpstr>Data spared of Numerical variables </vt:lpstr>
      <vt:lpstr> Spread of Numerical variables with having Diseases and not having Diseases </vt:lpstr>
      <vt:lpstr>3D-Scatter Plot  </vt:lpstr>
      <vt:lpstr>PowerPoint Presentation</vt:lpstr>
      <vt:lpstr>PowerPoint Presentation</vt:lpstr>
      <vt:lpstr>PowerPoint Presentation</vt:lpstr>
      <vt:lpstr> 2.5. The Examination of Categorical Features</vt:lpstr>
      <vt:lpstr>PowerPoint Presentation</vt:lpstr>
      <vt:lpstr>PowerPoint Presentation</vt:lpstr>
      <vt:lpstr>PowerPoint Presentation</vt:lpstr>
      <vt:lpstr>PowerPoint Presentation</vt:lpstr>
      <vt:lpstr>2.6. Dummy Variables Operation </vt:lpstr>
      <vt:lpstr>PowerPoint Presentation</vt:lpstr>
      <vt:lpstr>PowerPoint Presentation</vt:lpstr>
      <vt:lpstr>PowerPoint Presentation</vt:lpstr>
      <vt:lpstr>3.2. Handling with Missing Values</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Modelling With Default Parameters</vt:lpstr>
      <vt:lpstr>Cross Validation</vt:lpstr>
      <vt:lpstr>Modelling with Best Parameters Using GridSeachCV</vt:lpstr>
      <vt:lpstr>ROC (Receiver Operating Curve) and AUC (Area Under Curve)</vt:lpstr>
      <vt:lpstr>The Determination of The Optimal Threshold</vt:lpstr>
      <vt:lpstr>05. MODELLING &amp; MODEL PERFORMANCE</vt:lpstr>
      <vt:lpstr>01. Logistic Regression</vt:lpstr>
      <vt:lpstr>PowerPoint Presentation</vt:lpstr>
      <vt:lpstr>Modelling Logistic Regression (LR) with Default Parameters</vt:lpstr>
      <vt:lpstr>Cross-Validating Logistic Regression (LR) Model</vt:lpstr>
      <vt:lpstr>Modelling Logistic Regression (LR) with Best Parameters Using GridSeachCV</vt:lpstr>
      <vt:lpstr>PowerPoint Presentation</vt:lpstr>
      <vt:lpstr>The Determination of The Optimal Threshold</vt:lpstr>
      <vt:lpstr>02. Support Vector Machine (SVM) </vt:lpstr>
      <vt:lpstr>Modelling Support Vector Machine (SVM) with Default Parameters </vt:lpstr>
      <vt:lpstr>PowerPoint Presentation</vt:lpstr>
      <vt:lpstr>PowerPoint Presentation</vt:lpstr>
      <vt:lpstr>PowerPoint Presentation</vt:lpstr>
      <vt:lpstr>PowerPoint Presentation</vt:lpstr>
      <vt:lpstr>PowerPoint Presentation</vt:lpstr>
      <vt:lpstr>PowerPoint Presentation</vt:lpstr>
      <vt:lpstr>Cross-Validating Decision Tree (DT)</vt:lpstr>
      <vt:lpstr>PowerPoint Presentation</vt:lpstr>
      <vt:lpstr>PowerPoint Presentation</vt:lpstr>
      <vt:lpstr>PowerPoint Presentation</vt:lpstr>
      <vt:lpstr>PowerPoint Presentation</vt:lpstr>
      <vt:lpstr>PowerPoint Presentation</vt:lpstr>
      <vt:lpstr>Modelling Random Forest (RF) with Default Parameters</vt:lpstr>
      <vt:lpstr>PowerPoint Presentation</vt:lpstr>
      <vt:lpstr>Modelling Decision Tree (DT) with Best Parameters  Using GridSeachCV</vt:lpstr>
      <vt:lpstr>Feature Importance for Decision Tree (DT) Model</vt:lpstr>
      <vt:lpstr>ROC (Receiver Operating Curve) and AUC (Area Under Curve)</vt:lpstr>
      <vt:lpstr>The Visualization of a Tree</vt:lpstr>
      <vt:lpstr>PowerPoint Presentation</vt:lpstr>
      <vt:lpstr>Modelling K-Nearest Neighbour (KNN) with Default Parameters </vt:lpstr>
      <vt:lpstr>Cross-Validating K-Nearest Neighbour (KNN) </vt:lpstr>
      <vt:lpstr>Elbow Method for Choosing Reasonable K Values </vt:lpstr>
      <vt:lpstr>PowerPoint Presentation</vt:lpstr>
      <vt:lpstr>PowerPoint Presentation</vt:lpstr>
      <vt:lpstr>PowerPoint Presentation</vt:lpstr>
      <vt:lpstr>THE COMPARISON OF MODELS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Failure Prediction</dc:title>
  <dc:creator>VENU SIDDAPURA GOVINDARAJU</dc:creator>
  <cp:lastModifiedBy>SRINIVASAREDDY SHILPA</cp:lastModifiedBy>
  <cp:revision>2</cp:revision>
  <dcterms:created xsi:type="dcterms:W3CDTF">2023-02-13T00:02:00Z</dcterms:created>
  <dcterms:modified xsi:type="dcterms:W3CDTF">2024-08-11T22:06:06Z</dcterms:modified>
</cp:coreProperties>
</file>